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handoutMasterIdLst>
    <p:handoutMasterId r:id="rId18"/>
  </p:handoutMasterIdLst>
  <p:sldIdLst>
    <p:sldId id="301" r:id="rId2"/>
    <p:sldId id="365" r:id="rId3"/>
    <p:sldId id="364" r:id="rId4"/>
    <p:sldId id="363" r:id="rId5"/>
    <p:sldId id="326" r:id="rId6"/>
    <p:sldId id="366" r:id="rId7"/>
    <p:sldId id="313" r:id="rId8"/>
    <p:sldId id="315" r:id="rId9"/>
    <p:sldId id="367" r:id="rId10"/>
    <p:sldId id="319" r:id="rId11"/>
    <p:sldId id="324" r:id="rId12"/>
    <p:sldId id="320" r:id="rId13"/>
    <p:sldId id="317" r:id="rId14"/>
    <p:sldId id="329" r:id="rId15"/>
    <p:sldId id="368" r:id="rId16"/>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0066"/>
    <a:srgbClr val="D60093"/>
    <a:srgbClr val="CC00CC"/>
    <a:srgbClr val="FFCCFF"/>
    <a:srgbClr val="FF9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50" autoAdjust="0"/>
  </p:normalViewPr>
  <p:slideViewPr>
    <p:cSldViewPr>
      <p:cViewPr>
        <p:scale>
          <a:sx n="40" d="100"/>
          <a:sy n="40" d="100"/>
        </p:scale>
        <p:origin x="-1380" y="-282"/>
      </p:cViewPr>
      <p:guideLst>
        <p:guide orient="horz" pos="2160"/>
        <p:guide pos="2880"/>
      </p:guideLst>
    </p:cSldViewPr>
  </p:slideViewPr>
  <p:outlineViewPr>
    <p:cViewPr>
      <p:scale>
        <a:sx n="33" d="100"/>
        <a:sy n="33" d="100"/>
      </p:scale>
      <p:origin x="48" y="3888"/>
    </p:cViewPr>
  </p:outlineViewPr>
  <p:notesTextViewPr>
    <p:cViewPr>
      <p:scale>
        <a:sx n="100" d="100"/>
        <a:sy n="100" d="100"/>
      </p:scale>
      <p:origin x="0" y="0"/>
    </p:cViewPr>
  </p:notesTextViewPr>
  <p:sorterViewPr>
    <p:cViewPr>
      <p:scale>
        <a:sx n="66" d="100"/>
        <a:sy n="66" d="100"/>
      </p:scale>
      <p:origin x="0" y="187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0" eaLnBrk="0" hangingPunct="0">
              <a:defRPr sz="1200">
                <a:cs typeface="+mn-cs"/>
              </a:defRPr>
            </a:lvl1pPr>
          </a:lstStyle>
          <a:p>
            <a:pPr>
              <a:defRPr/>
            </a:pPr>
            <a:endParaRPr lang="ar-SA"/>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rtl="0" eaLnBrk="0" hangingPunct="0">
              <a:defRPr sz="1200">
                <a:cs typeface="+mn-cs"/>
              </a:defRPr>
            </a:lvl1pPr>
          </a:lstStyle>
          <a:p>
            <a:pPr>
              <a:defRPr/>
            </a:pPr>
            <a:fld id="{E4F5F3AE-F019-4767-BFE6-B30275F81FDE}" type="datetimeFigureOut">
              <a:rPr lang="ar-SA"/>
              <a:pPr>
                <a:defRPr/>
              </a:pPr>
              <a:t>13/08/1440</a:t>
            </a:fld>
            <a:endParaRPr lang="ar-SA"/>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rtl="0" eaLnBrk="0" hangingPunct="0">
              <a:defRPr sz="1200">
                <a:cs typeface="+mn-cs"/>
              </a:defRPr>
            </a:lvl1pPr>
          </a:lstStyle>
          <a:p>
            <a:pPr>
              <a:defRPr/>
            </a:pPr>
            <a:endParaRPr lang="ar-SA"/>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rtl="0" eaLnBrk="0" hangingPunct="0">
              <a:defRPr sz="1200">
                <a:cs typeface="+mn-cs"/>
              </a:defRPr>
            </a:lvl1pPr>
          </a:lstStyle>
          <a:p>
            <a:pPr>
              <a:defRPr/>
            </a:pPr>
            <a:fld id="{0C71577F-8E53-4EC3-BA91-F143FA47A49D}" type="slidenum">
              <a:rPr lang="ar-SA"/>
              <a:pPr>
                <a:defRPr/>
              </a:pPr>
              <a:t>‹#›</a:t>
            </a:fld>
            <a:endParaRPr lang="ar-SA"/>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0" eaLnBrk="0" hangingPunct="0">
              <a:defRPr sz="1200">
                <a:cs typeface="+mn-cs"/>
              </a:defRPr>
            </a:lvl1pPr>
          </a:lstStyle>
          <a:p>
            <a:pPr>
              <a:defRPr/>
            </a:pPr>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0" eaLnBrk="0" hangingPunct="0">
              <a:defRPr sz="1200">
                <a:cs typeface="+mn-cs"/>
              </a:defRPr>
            </a:lvl1pPr>
          </a:lstStyle>
          <a:p>
            <a:pPr>
              <a:defRPr/>
            </a:pPr>
            <a:fld id="{AE1A8AAA-F399-459E-9FB9-DB1B6EDA24B8}" type="datetimeFigureOut">
              <a:rPr lang="ar-SA"/>
              <a:pPr>
                <a:defRPr/>
              </a:pPr>
              <a:t>13/08/1440</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0" eaLnBrk="0" hangingPunct="0">
              <a:defRPr sz="1200">
                <a:cs typeface="+mn-cs"/>
              </a:defRPr>
            </a:lvl1pPr>
          </a:lstStyle>
          <a:p>
            <a:pPr>
              <a:defRPr/>
            </a:pPr>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0" eaLnBrk="0" hangingPunct="0">
              <a:defRPr sz="1200">
                <a:cs typeface="+mn-cs"/>
              </a:defRPr>
            </a:lvl1pPr>
          </a:lstStyle>
          <a:p>
            <a:pPr>
              <a:defRPr/>
            </a:pPr>
            <a:fld id="{1A894CA0-1181-4257-8427-CDBFE5D1DF5F}" type="slidenum">
              <a:rPr lang="ar-SA"/>
              <a:pPr>
                <a:defRPr/>
              </a:pPr>
              <a:t>‹#›</a:t>
            </a:fld>
            <a:endParaRPr lang="ar-SA"/>
          </a:p>
        </p:txBody>
      </p:sp>
    </p:spTree>
  </p:cSld>
  <p:clrMap bg1="lt1" tx1="dk1" bg2="lt2" tx2="dk2" accent1="accent1" accent2="accent2" accent3="accent3" accent4="accent4" accent5="accent5" accent6="accent6" hlink="hlink" folHlink="folHlink"/>
  <p:hf hdr="0" ft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headEnd/>
            <a:tailEnd/>
          </a:ln>
        </p:spPr>
      </p:sp>
      <p:sp>
        <p:nvSpPr>
          <p:cNvPr id="83971" name="Rectangle 3"/>
          <p:cNvSpPr>
            <a:spLocks noGrp="1" noChangeArrowheads="1"/>
          </p:cNvSpPr>
          <p:nvPr>
            <p:ph type="body" idx="1"/>
          </p:nvPr>
        </p:nvSpPr>
        <p:spPr bwMode="auto">
          <a:noFill/>
        </p:spPr>
        <p:txBody>
          <a:bodyPr/>
          <a:lstStyle/>
          <a:p>
            <a:pPr eaLnBrk="1" hangingPunct="1">
              <a:spcBef>
                <a:spcPct val="0"/>
              </a:spcBef>
            </a:pPr>
            <a:endParaRPr lang="ar-SA"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1"/>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w="9525">
              <a:noFill/>
              <a:round/>
              <a:headEnd/>
              <a:tailEnd/>
            </a:ln>
          </p:spPr>
          <p:txBody>
            <a:bodyPr/>
            <a:lstStyle/>
            <a:p>
              <a:endParaRPr lang="ar-IQ"/>
            </a:p>
          </p:txBody>
        </p:sp>
        <p:sp>
          <p:nvSpPr>
            <p:cNvPr id="6" name="Freeform 4"/>
            <p:cNvSpPr>
              <a:spLocks/>
            </p:cNvSpPr>
            <p:nvPr/>
          </p:nvSpPr>
          <p:spPr bwMode="ltGray">
            <a:xfrm>
              <a:off x="528" y="2400"/>
              <a:ext cx="5232" cy="1920"/>
            </a:xfrm>
            <a:custGeom>
              <a:avLst/>
              <a:gdLst>
                <a:gd name="T0" fmla="*/ 0 w 4897"/>
                <a:gd name="T1" fmla="*/ 0 h 2182"/>
                <a:gd name="T2" fmla="*/ 0 w 4897"/>
                <a:gd name="T3" fmla="*/ 784 h 2182"/>
                <a:gd name="T4" fmla="*/ 8314 w 4897"/>
                <a:gd name="T5" fmla="*/ 784 h 2182"/>
                <a:gd name="T6" fmla="*/ 831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ar-IQ"/>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grpSp>
      <p:sp>
        <p:nvSpPr>
          <p:cNvPr id="5129" name="Rectangle 9"/>
          <p:cNvSpPr>
            <a:spLocks noGrp="1" noChangeArrowheads="1"/>
          </p:cNvSpPr>
          <p:nvPr>
            <p:ph type="ctrTitle" sz="quarter"/>
          </p:nvPr>
        </p:nvSpPr>
        <p:spPr>
          <a:xfrm>
            <a:off x="990600" y="1905001"/>
            <a:ext cx="7772400" cy="1736725"/>
          </a:xfrm>
        </p:spPr>
        <p:txBody>
          <a:bodyPr anchor="t"/>
          <a:lstStyle>
            <a:lvl1pPr>
              <a:defRPr sz="5400"/>
            </a:lvl1pPr>
          </a:lstStyle>
          <a:p>
            <a:r>
              <a:rPr lang="en-US"/>
              <a:t>Click to edit Master title style</a:t>
            </a:r>
          </a:p>
        </p:txBody>
      </p:sp>
      <p:sp>
        <p:nvSpPr>
          <p:cNvPr id="5130"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1" y="6245225"/>
            <a:ext cx="1901825" cy="476250"/>
          </a:xfrm>
        </p:spPr>
        <p:txBody>
          <a:bodyPr/>
          <a:lstStyle>
            <a:lvl1pPr>
              <a:defRPr/>
            </a:lvl1pPr>
          </a:lstStyle>
          <a:p>
            <a:pPr>
              <a:defRPr/>
            </a:pPr>
            <a:endParaRPr lang="en-US"/>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r>
              <a:rPr lang="en-US"/>
              <a:t>N. Hamed BCH1</a:t>
            </a:r>
          </a:p>
        </p:txBody>
      </p:sp>
      <p:sp>
        <p:nvSpPr>
          <p:cNvPr id="13" name="Rectangle 13"/>
          <p:cNvSpPr>
            <a:spLocks noGrp="1" noChangeArrowheads="1"/>
          </p:cNvSpPr>
          <p:nvPr>
            <p:ph type="sldNum" sz="quarter" idx="12"/>
          </p:nvPr>
        </p:nvSpPr>
        <p:spPr/>
        <p:txBody>
          <a:bodyPr/>
          <a:lstStyle>
            <a:lvl1pPr>
              <a:defRPr/>
            </a:lvl1pPr>
          </a:lstStyle>
          <a:p>
            <a:pPr>
              <a:defRPr/>
            </a:pPr>
            <a:fld id="{33625724-A1D7-4959-B20A-ED37B49F875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6" name="Rectangle 13"/>
          <p:cNvSpPr>
            <a:spLocks noGrp="1" noChangeArrowheads="1"/>
          </p:cNvSpPr>
          <p:nvPr>
            <p:ph type="sldNum" sz="quarter" idx="12"/>
          </p:nvPr>
        </p:nvSpPr>
        <p:spPr>
          <a:ln/>
        </p:spPr>
        <p:txBody>
          <a:bodyPr/>
          <a:lstStyle>
            <a:lvl1pPr>
              <a:defRPr/>
            </a:lvl1pPr>
          </a:lstStyle>
          <a:p>
            <a:pPr>
              <a:defRPr/>
            </a:pPr>
            <a:fld id="{48904A06-9A50-45E4-A186-A4E715D5DDE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5" y="244476"/>
            <a:ext cx="2097087"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2" y="244476"/>
            <a:ext cx="6138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6" name="Rectangle 13"/>
          <p:cNvSpPr>
            <a:spLocks noGrp="1" noChangeArrowheads="1"/>
          </p:cNvSpPr>
          <p:nvPr>
            <p:ph type="sldNum" sz="quarter" idx="12"/>
          </p:nvPr>
        </p:nvSpPr>
        <p:spPr>
          <a:ln/>
        </p:spPr>
        <p:txBody>
          <a:bodyPr/>
          <a:lstStyle>
            <a:lvl1pPr>
              <a:defRPr/>
            </a:lvl1pPr>
          </a:lstStyle>
          <a:p>
            <a:pPr>
              <a:defRPr/>
            </a:pPr>
            <a:fld id="{C4CF9101-386A-4645-B16E-1F1A9E6DD5B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244476"/>
            <a:ext cx="8385175" cy="1431925"/>
          </a:xfrm>
        </p:spPr>
        <p:txBody>
          <a:bodyPr/>
          <a:lstStyle/>
          <a:p>
            <a:r>
              <a:rPr lang="en-US" smtClean="0"/>
              <a:t>Click to edit Master title style</a:t>
            </a:r>
            <a:endParaRPr lang="ar-SA"/>
          </a:p>
        </p:txBody>
      </p:sp>
      <p:sp>
        <p:nvSpPr>
          <p:cNvPr id="3" name="Text Placeholder 2"/>
          <p:cNvSpPr>
            <a:spLocks noGrp="1"/>
          </p:cNvSpPr>
          <p:nvPr>
            <p:ph type="body" sz="half" idx="1"/>
          </p:nvPr>
        </p:nvSpPr>
        <p:spPr>
          <a:xfrm>
            <a:off x="838201"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918076"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7" name="Rectangle 13"/>
          <p:cNvSpPr>
            <a:spLocks noGrp="1" noChangeArrowheads="1"/>
          </p:cNvSpPr>
          <p:nvPr>
            <p:ph type="sldNum" sz="quarter" idx="12"/>
          </p:nvPr>
        </p:nvSpPr>
        <p:spPr>
          <a:ln/>
        </p:spPr>
        <p:txBody>
          <a:bodyPr/>
          <a:lstStyle>
            <a:lvl1pPr>
              <a:defRPr/>
            </a:lvl1pPr>
          </a:lstStyle>
          <a:p>
            <a:pPr>
              <a:defRPr/>
            </a:pPr>
            <a:fld id="{1D5C07F9-7E4A-4B94-843F-2B363B4FA05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6" name="Rectangle 13"/>
          <p:cNvSpPr>
            <a:spLocks noGrp="1" noChangeArrowheads="1"/>
          </p:cNvSpPr>
          <p:nvPr>
            <p:ph type="sldNum" sz="quarter" idx="12"/>
          </p:nvPr>
        </p:nvSpPr>
        <p:spPr>
          <a:ln/>
        </p:spPr>
        <p:txBody>
          <a:bodyPr/>
          <a:lstStyle>
            <a:lvl1pPr>
              <a:defRPr/>
            </a:lvl1pPr>
          </a:lstStyle>
          <a:p>
            <a:pPr>
              <a:defRPr/>
            </a:pPr>
            <a:fld id="{EE8D8270-E9C4-45C2-B62E-375A8A8396C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6" name="Rectangle 13"/>
          <p:cNvSpPr>
            <a:spLocks noGrp="1" noChangeArrowheads="1"/>
          </p:cNvSpPr>
          <p:nvPr>
            <p:ph type="sldNum" sz="quarter" idx="12"/>
          </p:nvPr>
        </p:nvSpPr>
        <p:spPr>
          <a:ln/>
        </p:spPr>
        <p:txBody>
          <a:bodyPr/>
          <a:lstStyle>
            <a:lvl1pPr>
              <a:defRPr/>
            </a:lvl1pPr>
          </a:lstStyle>
          <a:p>
            <a:pPr>
              <a:defRPr/>
            </a:pPr>
            <a:fld id="{1E19C492-CEB3-4760-AEAF-1069C34341B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838201"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918076"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7" name="Rectangle 13"/>
          <p:cNvSpPr>
            <a:spLocks noGrp="1" noChangeArrowheads="1"/>
          </p:cNvSpPr>
          <p:nvPr>
            <p:ph type="sldNum" sz="quarter" idx="12"/>
          </p:nvPr>
        </p:nvSpPr>
        <p:spPr>
          <a:ln/>
        </p:spPr>
        <p:txBody>
          <a:bodyPr/>
          <a:lstStyle>
            <a:lvl1pPr>
              <a:defRPr/>
            </a:lvl1pPr>
          </a:lstStyle>
          <a:p>
            <a:pPr>
              <a:defRPr/>
            </a:pPr>
            <a:fld id="{C365D054-5299-497A-B161-7B7E7E3D1FB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9" name="Rectangle 13"/>
          <p:cNvSpPr>
            <a:spLocks noGrp="1" noChangeArrowheads="1"/>
          </p:cNvSpPr>
          <p:nvPr>
            <p:ph type="sldNum" sz="quarter" idx="12"/>
          </p:nvPr>
        </p:nvSpPr>
        <p:spPr>
          <a:ln/>
        </p:spPr>
        <p:txBody>
          <a:bodyPr/>
          <a:lstStyle>
            <a:lvl1pPr>
              <a:defRPr/>
            </a:lvl1pPr>
          </a:lstStyle>
          <a:p>
            <a:pPr>
              <a:defRPr/>
            </a:pPr>
            <a:fld id="{2CF4DCB5-4E21-4CFB-9826-7CE2423033D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5" name="Rectangle 13"/>
          <p:cNvSpPr>
            <a:spLocks noGrp="1" noChangeArrowheads="1"/>
          </p:cNvSpPr>
          <p:nvPr>
            <p:ph type="sldNum" sz="quarter" idx="12"/>
          </p:nvPr>
        </p:nvSpPr>
        <p:spPr>
          <a:ln/>
        </p:spPr>
        <p:txBody>
          <a:bodyPr/>
          <a:lstStyle>
            <a:lvl1pPr>
              <a:defRPr/>
            </a:lvl1pPr>
          </a:lstStyle>
          <a:p>
            <a:pPr>
              <a:defRPr/>
            </a:pPr>
            <a:fld id="{2B80C250-CBC6-4544-B460-E1BC7A2A192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4" name="Rectangle 13"/>
          <p:cNvSpPr>
            <a:spLocks noGrp="1" noChangeArrowheads="1"/>
          </p:cNvSpPr>
          <p:nvPr>
            <p:ph type="sldNum" sz="quarter" idx="12"/>
          </p:nvPr>
        </p:nvSpPr>
        <p:spPr>
          <a:ln/>
        </p:spPr>
        <p:txBody>
          <a:bodyPr/>
          <a:lstStyle>
            <a:lvl1pPr>
              <a:defRPr/>
            </a:lvl1pPr>
          </a:lstStyle>
          <a:p>
            <a:pPr>
              <a:defRPr/>
            </a:pPr>
            <a:fld id="{037D89AB-ECAA-4240-8314-4A363E9C30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7" name="Rectangle 13"/>
          <p:cNvSpPr>
            <a:spLocks noGrp="1" noChangeArrowheads="1"/>
          </p:cNvSpPr>
          <p:nvPr>
            <p:ph type="sldNum" sz="quarter" idx="12"/>
          </p:nvPr>
        </p:nvSpPr>
        <p:spPr>
          <a:ln/>
        </p:spPr>
        <p:txBody>
          <a:bodyPr/>
          <a:lstStyle>
            <a:lvl1pPr>
              <a:defRPr/>
            </a:lvl1pPr>
          </a:lstStyle>
          <a:p>
            <a:pPr>
              <a:defRPr/>
            </a:pPr>
            <a:fld id="{A0CDA731-EF5B-4FA4-BD31-4FCF4085BF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N. Hamed BCH1</a:t>
            </a:r>
          </a:p>
        </p:txBody>
      </p:sp>
      <p:sp>
        <p:nvSpPr>
          <p:cNvPr id="7" name="Rectangle 13"/>
          <p:cNvSpPr>
            <a:spLocks noGrp="1" noChangeArrowheads="1"/>
          </p:cNvSpPr>
          <p:nvPr>
            <p:ph type="sldNum" sz="quarter" idx="12"/>
          </p:nvPr>
        </p:nvSpPr>
        <p:spPr>
          <a:ln/>
        </p:spPr>
        <p:txBody>
          <a:bodyPr/>
          <a:lstStyle>
            <a:lvl1pPr>
              <a:defRPr/>
            </a:lvl1pPr>
          </a:lstStyle>
          <a:p>
            <a:pPr>
              <a:defRPr/>
            </a:pPr>
            <a:fld id="{A35EF47C-9752-45BA-84FE-1D6E8DEEDE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032" name="Freeform 3"/>
            <p:cNvSpPr>
              <a:spLocks/>
            </p:cNvSpPr>
            <p:nvPr/>
          </p:nvSpPr>
          <p:spPr bwMode="ltGray">
            <a:xfrm>
              <a:off x="528" y="2909"/>
              <a:ext cx="5232" cy="1411"/>
            </a:xfrm>
            <a:custGeom>
              <a:avLst/>
              <a:gdLst>
                <a:gd name="T0" fmla="*/ 0 w 4897"/>
                <a:gd name="T1" fmla="*/ 0 h 2182"/>
                <a:gd name="T2" fmla="*/ 0 w 4897"/>
                <a:gd name="T3" fmla="*/ 67 h 2182"/>
                <a:gd name="T4" fmla="*/ 8314 w 4897"/>
                <a:gd name="T5" fmla="*/ 67 h 2182"/>
                <a:gd name="T6" fmla="*/ 831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ar-IQ"/>
            </a:p>
          </p:txBody>
        </p:sp>
        <p:sp>
          <p:nvSpPr>
            <p:cNvPr id="1033"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w="9525">
              <a:noFill/>
              <a:round/>
              <a:headEnd/>
              <a:tailEnd/>
            </a:ln>
          </p:spPr>
          <p:txBody>
            <a:bodyPr/>
            <a:lstStyle/>
            <a:p>
              <a:endParaRPr lang="ar-IQ"/>
            </a:p>
          </p:txBody>
        </p:sp>
        <p:sp>
          <p:nvSpPr>
            <p:cNvPr id="1034" name="Freeform 5"/>
            <p:cNvSpPr>
              <a:spLocks/>
            </p:cNvSpPr>
            <p:nvPr/>
          </p:nvSpPr>
          <p:spPr bwMode="ltGray">
            <a:xfrm>
              <a:off x="528" y="2932"/>
              <a:ext cx="5232" cy="1388"/>
            </a:xfrm>
            <a:custGeom>
              <a:avLst/>
              <a:gdLst>
                <a:gd name="T0" fmla="*/ 0 w 4897"/>
                <a:gd name="T1" fmla="*/ 0 h 2182"/>
                <a:gd name="T2" fmla="*/ 0 w 4897"/>
                <a:gd name="T3" fmla="*/ 59 h 2182"/>
                <a:gd name="T4" fmla="*/ 8314 w 4897"/>
                <a:gd name="T5" fmla="*/ 59 h 2182"/>
                <a:gd name="T6" fmla="*/ 831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w="9525">
              <a:noFill/>
              <a:round/>
              <a:headEnd/>
              <a:tailEnd/>
            </a:ln>
          </p:spPr>
          <p:txBody>
            <a:bodyPr/>
            <a:lstStyle/>
            <a:p>
              <a:endParaRPr lang="ar-IQ"/>
            </a:p>
          </p:txBody>
        </p:sp>
        <p:sp>
          <p:nvSpPr>
            <p:cNvPr id="4102"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4103"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4104"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4105"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sp>
          <p:nvSpPr>
            <p:cNvPr id="4106"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lgn="l" rtl="0" eaLnBrk="0" hangingPunct="0">
                <a:defRPr/>
              </a:pPr>
              <a:endParaRPr lang="ar-SA">
                <a:latin typeface="Arial" charset="0"/>
                <a:cs typeface="+mn-cs"/>
              </a:endParaRPr>
            </a:p>
          </p:txBody>
        </p:sp>
      </p:grpSp>
      <p:sp>
        <p:nvSpPr>
          <p:cNvPr id="4107" name="Rectangle 11"/>
          <p:cNvSpPr>
            <a:spLocks noGrp="1" noChangeArrowheads="1"/>
          </p:cNvSpPr>
          <p:nvPr>
            <p:ph type="dt" sz="half" idx="2"/>
          </p:nvPr>
        </p:nvSpPr>
        <p:spPr bwMode="auto">
          <a:xfrm>
            <a:off x="838201"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hangingPunct="1">
              <a:defRPr sz="1400">
                <a:effectLst>
                  <a:outerShdw blurRad="38100" dist="38100" dir="2700000" algn="tl">
                    <a:srgbClr val="000000"/>
                  </a:outerShdw>
                </a:effectLst>
                <a:latin typeface="Arial" charset="0"/>
                <a:cs typeface="+mn-cs"/>
              </a:defRPr>
            </a:lvl1pPr>
          </a:lstStyle>
          <a:p>
            <a:pPr>
              <a:defRPr/>
            </a:pPr>
            <a:endParaRPr lang="en-US"/>
          </a:p>
        </p:txBody>
      </p:sp>
      <p:sp>
        <p:nvSpPr>
          <p:cNvPr id="4108"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eaLnBrk="1" hangingPunct="1">
              <a:defRPr sz="1400">
                <a:effectLst>
                  <a:outerShdw blurRad="38100" dist="38100" dir="2700000" algn="tl">
                    <a:srgbClr val="000000"/>
                  </a:outerShdw>
                </a:effectLst>
                <a:latin typeface="Arial" charset="0"/>
                <a:cs typeface="+mn-cs"/>
              </a:defRPr>
            </a:lvl1pPr>
          </a:lstStyle>
          <a:p>
            <a:pPr>
              <a:defRPr/>
            </a:pPr>
            <a:r>
              <a:rPr lang="en-US"/>
              <a:t>N. Hamed BCH1</a:t>
            </a:r>
          </a:p>
        </p:txBody>
      </p:sp>
      <p:sp>
        <p:nvSpPr>
          <p:cNvPr id="4109" name="Rectangle 13"/>
          <p:cNvSpPr>
            <a:spLocks noGrp="1" noChangeArrowheads="1"/>
          </p:cNvSpPr>
          <p:nvPr>
            <p:ph type="sldNum" sz="quarter" idx="4"/>
          </p:nvPr>
        </p:nvSpPr>
        <p:spPr bwMode="auto">
          <a:xfrm>
            <a:off x="6937377"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eaLnBrk="1" hangingPunct="1">
              <a:defRPr sz="1400">
                <a:effectLst>
                  <a:outerShdw blurRad="38100" dist="38100" dir="2700000" algn="tl">
                    <a:srgbClr val="000000"/>
                  </a:outerShdw>
                </a:effectLst>
                <a:latin typeface="Arial" charset="0"/>
                <a:cs typeface="+mn-cs"/>
              </a:defRPr>
            </a:lvl1pPr>
          </a:lstStyle>
          <a:p>
            <a:pPr>
              <a:defRPr/>
            </a:pPr>
            <a:fld id="{DA25A133-69D6-4CEC-BFA9-DFD3BA7B92E9}" type="slidenum">
              <a:rPr lang="en-US"/>
              <a:pPr>
                <a:defRPr/>
              </a:pPr>
              <a:t>‹#›</a:t>
            </a:fld>
            <a:endParaRPr lang="en-US"/>
          </a:p>
        </p:txBody>
      </p:sp>
      <p:sp>
        <p:nvSpPr>
          <p:cNvPr id="4110" name="Rectangle 14"/>
          <p:cNvSpPr>
            <a:spLocks noGrp="1" noRot="1" noChangeArrowheads="1"/>
          </p:cNvSpPr>
          <p:nvPr>
            <p:ph type="title"/>
          </p:nvPr>
        </p:nvSpPr>
        <p:spPr bwMode="auto">
          <a:xfrm>
            <a:off x="457201" y="244476"/>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11" name="Rectangle 15"/>
          <p:cNvSpPr>
            <a:spLocks noGrp="1" noRot="1" noChangeArrowheads="1"/>
          </p:cNvSpPr>
          <p:nvPr>
            <p:ph type="body" idx="1"/>
          </p:nvPr>
        </p:nvSpPr>
        <p:spPr bwMode="auto">
          <a:xfrm>
            <a:off x="838201" y="1905000"/>
            <a:ext cx="8007351"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324" r:id="rId1"/>
    <p:sldLayoutId id="2147484291" r:id="rId2"/>
    <p:sldLayoutId id="2147484292" r:id="rId3"/>
    <p:sldLayoutId id="2147484293" r:id="rId4"/>
    <p:sldLayoutId id="2147484294" r:id="rId5"/>
    <p:sldLayoutId id="2147484295" r:id="rId6"/>
    <p:sldLayoutId id="2147484296" r:id="rId7"/>
    <p:sldLayoutId id="2147484297" r:id="rId8"/>
    <p:sldLayoutId id="2147484298" r:id="rId9"/>
    <p:sldLayoutId id="2147484299" r:id="rId10"/>
    <p:sldLayoutId id="2147484300" r:id="rId11"/>
    <p:sldLayoutId id="2147484301" r:id="rId12"/>
  </p:sldLayoutIdLst>
  <p:hf sldNum="0" hdr="0" dt="0"/>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8" name="Rectangle 3"/>
          <p:cNvSpPr>
            <a:spLocks noGrp="1" noChangeArrowheads="1"/>
          </p:cNvSpPr>
          <p:nvPr>
            <p:ph type="body" idx="1"/>
          </p:nvPr>
        </p:nvSpPr>
        <p:spPr>
          <a:xfrm>
            <a:off x="533400" y="0"/>
            <a:ext cx="8229600" cy="6400800"/>
          </a:xfrm>
        </p:spPr>
        <p:txBody>
          <a:bodyPr/>
          <a:lstStyle/>
          <a:p>
            <a:pPr algn="just" eaLnBrk="1" hangingPunct="1">
              <a:buNone/>
              <a:defRPr/>
            </a:pPr>
            <a:endParaRPr lang="en-US" sz="1600" b="1" dirty="0" smtClean="0">
              <a:effectLst/>
              <a:latin typeface="Times New Roman" pitchFamily="18" charset="0"/>
              <a:cs typeface="Times New Roman" pitchFamily="18" charset="0"/>
            </a:endParaRPr>
          </a:p>
          <a:p>
            <a:pPr algn="just" eaLnBrk="1" hangingPunct="1">
              <a:buNone/>
              <a:defRPr/>
            </a:pPr>
            <a:endParaRPr lang="en-US" sz="2000" b="1" dirty="0" smtClean="0">
              <a:effectLst/>
              <a:latin typeface="Times New Roman" pitchFamily="18" charset="0"/>
              <a:cs typeface="Times New Roman" pitchFamily="18" charset="0"/>
            </a:endParaRPr>
          </a:p>
          <a:p>
            <a:pPr algn="just" eaLnBrk="1" hangingPunct="1">
              <a:buNone/>
              <a:defRPr/>
            </a:pPr>
            <a:r>
              <a:rPr lang="en-US" sz="2400" b="1" dirty="0" smtClean="0">
                <a:effectLst/>
                <a:latin typeface="Times New Roman" pitchFamily="18" charset="0"/>
                <a:cs typeface="Times New Roman" pitchFamily="18" charset="0"/>
              </a:rPr>
              <a:t>Amino </a:t>
            </a:r>
            <a:r>
              <a:rPr lang="en-US" sz="2400" b="1" smtClean="0">
                <a:effectLst/>
                <a:latin typeface="Times New Roman" pitchFamily="18" charset="0"/>
                <a:cs typeface="Times New Roman" pitchFamily="18" charset="0"/>
              </a:rPr>
              <a:t>acids                                              </a:t>
            </a:r>
            <a:r>
              <a:rPr lang="en-US" sz="2400" b="1" dirty="0" smtClean="0">
                <a:effectLst/>
                <a:latin typeface="Times New Roman" pitchFamily="18" charset="0"/>
                <a:cs typeface="Times New Roman" pitchFamily="18" charset="0"/>
              </a:rPr>
              <a:t>Dr. </a:t>
            </a:r>
            <a:r>
              <a:rPr lang="en-US" sz="2400" b="1" dirty="0" err="1" smtClean="0">
                <a:effectLst/>
                <a:latin typeface="Times New Roman" pitchFamily="18" charset="0"/>
                <a:cs typeface="Times New Roman" pitchFamily="18" charset="0"/>
              </a:rPr>
              <a:t>Saad</a:t>
            </a:r>
            <a:r>
              <a:rPr lang="en-US" sz="2400" b="1" dirty="0" smtClean="0">
                <a:effectLst/>
                <a:latin typeface="Times New Roman" pitchFamily="18" charset="0"/>
                <a:cs typeface="Times New Roman" pitchFamily="18" charset="0"/>
              </a:rPr>
              <a:t> </a:t>
            </a:r>
            <a:r>
              <a:rPr lang="en-US" sz="2400" b="1" dirty="0" err="1" smtClean="0">
                <a:effectLst/>
                <a:latin typeface="Times New Roman" pitchFamily="18" charset="0"/>
                <a:cs typeface="Times New Roman" pitchFamily="18" charset="0"/>
              </a:rPr>
              <a:t>hussein</a:t>
            </a:r>
            <a:endParaRPr lang="en-US" sz="2400" b="1" dirty="0" smtClean="0">
              <a:effectLst/>
              <a:latin typeface="Times New Roman" pitchFamily="18" charset="0"/>
              <a:cs typeface="Times New Roman" pitchFamily="18" charset="0"/>
            </a:endParaRPr>
          </a:p>
          <a:p>
            <a:pPr algn="just" eaLnBrk="1" hangingPunct="1">
              <a:buNone/>
              <a:defRPr/>
            </a:pPr>
            <a:r>
              <a:rPr lang="en-US" sz="2000" b="1" dirty="0" smtClean="0">
                <a:effectLst/>
                <a:latin typeface="Times New Roman" pitchFamily="18" charset="0"/>
                <a:cs typeface="Times New Roman" pitchFamily="18" charset="0"/>
              </a:rPr>
              <a:t>What are Amino Acids?</a:t>
            </a:r>
          </a:p>
          <a:p>
            <a:pPr algn="just" eaLnBrk="1" hangingPunct="1">
              <a:buNone/>
              <a:defRPr/>
            </a:pPr>
            <a:r>
              <a:rPr lang="en-US" sz="2000" dirty="0" smtClean="0">
                <a:effectLst/>
                <a:latin typeface="Times New Roman" pitchFamily="18" charset="0"/>
                <a:cs typeface="Times New Roman" pitchFamily="18" charset="0"/>
              </a:rPr>
              <a:t>A. A. are organic carboxylic acids and it the building blocks(monomer) of  proteins and peptides. </a:t>
            </a:r>
          </a:p>
          <a:p>
            <a:pPr lvl="1" algn="just" eaLnBrk="1" hangingPunct="1">
              <a:defRPr/>
            </a:pPr>
            <a:r>
              <a:rPr lang="en-US" sz="2000" dirty="0" smtClean="0">
                <a:effectLst/>
                <a:latin typeface="Times New Roman" pitchFamily="18" charset="0"/>
                <a:cs typeface="Times New Roman" pitchFamily="18" charset="0"/>
              </a:rPr>
              <a:t>How important are they? </a:t>
            </a:r>
          </a:p>
          <a:p>
            <a:pPr lvl="1" algn="just" eaLnBrk="1" hangingPunct="1">
              <a:buNone/>
              <a:defRPr/>
            </a:pPr>
            <a:r>
              <a:rPr lang="en-US" sz="2000" dirty="0" smtClean="0">
                <a:effectLst/>
                <a:latin typeface="Times New Roman" pitchFamily="18" charset="0"/>
                <a:cs typeface="Times New Roman" pitchFamily="18" charset="0"/>
              </a:rPr>
              <a:t>proteins; enzymes, hormones </a:t>
            </a:r>
            <a:r>
              <a:rPr lang="en-US" sz="2000" dirty="0" smtClean="0">
                <a:effectLst/>
                <a:latin typeface="Times New Roman" pitchFamily="18" charset="0"/>
                <a:cs typeface="Times New Roman" pitchFamily="18" charset="0"/>
                <a:sym typeface="Symbol" pitchFamily="18" charset="2"/>
              </a:rPr>
              <a:t></a:t>
            </a:r>
            <a:r>
              <a:rPr lang="en-US" sz="2000" dirty="0" smtClean="0">
                <a:effectLst/>
                <a:latin typeface="Times New Roman" pitchFamily="18" charset="0"/>
                <a:cs typeface="Times New Roman" pitchFamily="18" charset="0"/>
              </a:rPr>
              <a:t>  direct and regulate metabolism in the body. For examples:</a:t>
            </a:r>
          </a:p>
          <a:p>
            <a:pPr lvl="1" algn="just" eaLnBrk="1" hangingPunct="1">
              <a:defRPr/>
            </a:pPr>
            <a:r>
              <a:rPr lang="en-US" sz="2000" dirty="0" smtClean="0">
                <a:effectLst/>
                <a:latin typeface="Times New Roman" pitchFamily="18" charset="0"/>
                <a:cs typeface="Times New Roman" pitchFamily="18" charset="0"/>
              </a:rPr>
              <a:t>contractile proteins in muscle </a:t>
            </a:r>
            <a:r>
              <a:rPr lang="en-US" sz="2000" dirty="0" smtClean="0">
                <a:effectLst/>
                <a:latin typeface="Times New Roman" pitchFamily="18" charset="0"/>
                <a:cs typeface="Times New Roman" pitchFamily="18" charset="0"/>
                <a:sym typeface="Symbol" pitchFamily="18" charset="2"/>
              </a:rPr>
              <a:t></a:t>
            </a:r>
            <a:r>
              <a:rPr lang="en-US" sz="2000" dirty="0" smtClean="0">
                <a:effectLst/>
                <a:latin typeface="Times New Roman" pitchFamily="18" charset="0"/>
                <a:cs typeface="Times New Roman" pitchFamily="18" charset="0"/>
              </a:rPr>
              <a:t>  movement. </a:t>
            </a:r>
          </a:p>
          <a:p>
            <a:pPr lvl="1" algn="just" eaLnBrk="1" hangingPunct="1">
              <a:defRPr/>
            </a:pPr>
            <a:r>
              <a:rPr lang="en-US" sz="2000" dirty="0" smtClean="0">
                <a:effectLst/>
                <a:latin typeface="Times New Roman" pitchFamily="18" charset="0"/>
                <a:cs typeface="Times New Roman" pitchFamily="18" charset="0"/>
              </a:rPr>
              <a:t>In bone</a:t>
            </a:r>
            <a:r>
              <a:rPr lang="en-US" sz="2000" dirty="0" smtClean="0">
                <a:effectLst/>
                <a:latin typeface="Times New Roman" pitchFamily="18" charset="0"/>
                <a:cs typeface="Times New Roman" pitchFamily="18" charset="0"/>
                <a:sym typeface="Symbol" pitchFamily="18" charset="2"/>
              </a:rPr>
              <a:t> </a:t>
            </a:r>
            <a:r>
              <a:rPr lang="en-US" sz="2000" dirty="0" smtClean="0">
                <a:effectLst/>
                <a:latin typeface="Times New Roman" pitchFamily="18" charset="0"/>
                <a:cs typeface="Times New Roman" pitchFamily="18" charset="0"/>
              </a:rPr>
              <a:t>Collagen</a:t>
            </a:r>
          </a:p>
          <a:p>
            <a:pPr lvl="1" algn="just" eaLnBrk="1" hangingPunct="1">
              <a:defRPr/>
            </a:pPr>
            <a:r>
              <a:rPr lang="en-US" sz="2000" dirty="0" smtClean="0">
                <a:effectLst/>
                <a:latin typeface="Times New Roman" pitchFamily="18" charset="0"/>
                <a:cs typeface="Times New Roman" pitchFamily="18" charset="0"/>
              </a:rPr>
              <a:t>In the bloodstream </a:t>
            </a:r>
            <a:r>
              <a:rPr lang="en-US" sz="2000" dirty="0" smtClean="0">
                <a:effectLst/>
                <a:latin typeface="Times New Roman" pitchFamily="18" charset="0"/>
                <a:cs typeface="Times New Roman" pitchFamily="18" charset="0"/>
                <a:sym typeface="Symbol" pitchFamily="18" charset="2"/>
              </a:rPr>
              <a:t>h</a:t>
            </a:r>
            <a:r>
              <a:rPr lang="en-US" sz="2000" dirty="0" smtClean="0">
                <a:effectLst/>
                <a:latin typeface="Times New Roman" pitchFamily="18" charset="0"/>
                <a:cs typeface="Times New Roman" pitchFamily="18" charset="0"/>
              </a:rPr>
              <a:t>emoglobin, plasma albumin and immunoglobulin </a:t>
            </a:r>
            <a:r>
              <a:rPr lang="en-US" sz="2000" dirty="0" smtClean="0">
                <a:effectLst/>
                <a:latin typeface="Times New Roman" pitchFamily="18" charset="0"/>
                <a:cs typeface="Times New Roman" pitchFamily="18" charset="0"/>
                <a:sym typeface="Symbol" pitchFamily="18" charset="2"/>
              </a:rPr>
              <a:t></a:t>
            </a:r>
            <a:r>
              <a:rPr lang="en-US" sz="2000" dirty="0" smtClean="0">
                <a:effectLst/>
                <a:latin typeface="Times New Roman" pitchFamily="18" charset="0"/>
                <a:cs typeface="Times New Roman" pitchFamily="18" charset="0"/>
              </a:rPr>
              <a:t> fight infectious bacteria and viruses. </a:t>
            </a:r>
          </a:p>
          <a:p>
            <a:pPr lvl="1" algn="just">
              <a:lnSpc>
                <a:spcPct val="90000"/>
              </a:lnSpc>
              <a:defRPr/>
            </a:pPr>
            <a:r>
              <a:rPr lang="en-US" sz="2000" dirty="0" smtClean="0">
                <a:effectLst/>
                <a:latin typeface="Times New Roman" pitchFamily="18" charset="0"/>
                <a:cs typeface="Times New Roman" pitchFamily="18" charset="0"/>
              </a:rPr>
              <a:t>20 amino-acids/ proteins/ coded  by DNA </a:t>
            </a:r>
          </a:p>
          <a:p>
            <a:pPr lvl="1" algn="just" eaLnBrk="1" hangingPunct="1">
              <a:buFont typeface="Wingdings" pitchFamily="2" charset="2"/>
              <a:buNone/>
              <a:defRPr/>
            </a:pPr>
            <a:r>
              <a:rPr lang="en-US" sz="2000" dirty="0" smtClean="0">
                <a:effectLst/>
                <a:latin typeface="Times New Roman" pitchFamily="18" charset="0"/>
                <a:cs typeface="Times New Roman" pitchFamily="18" charset="0"/>
              </a:rPr>
              <a:t>(these amino acids are standard A. A.(natural A. A.)</a:t>
            </a:r>
          </a:p>
          <a:p>
            <a:pPr algn="just" eaLnBrk="1" hangingPunct="1">
              <a:buFont typeface="Wingdings" pitchFamily="2" charset="2"/>
              <a:buNone/>
              <a:defRPr/>
            </a:pPr>
            <a:endParaRPr lang="en-US" sz="2800" b="1" dirty="0" smtClean="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533400" y="1143000"/>
            <a:ext cx="7518400" cy="2000250"/>
          </a:xfrm>
          <a:prstGeom prst="rect">
            <a:avLst/>
          </a:prstGeom>
          <a:noFill/>
          <a:ln w="9525">
            <a:noFill/>
            <a:miter lim="800000"/>
            <a:headEnd/>
            <a:tailEnd/>
          </a:ln>
          <a:effectLst/>
        </p:spPr>
      </p:pic>
      <p:sp>
        <p:nvSpPr>
          <p:cNvPr id="16" name="Rectangle 5"/>
          <p:cNvSpPr>
            <a:spLocks noChangeArrowheads="1"/>
          </p:cNvSpPr>
          <p:nvPr/>
        </p:nvSpPr>
        <p:spPr bwMode="auto">
          <a:xfrm>
            <a:off x="444500" y="3505200"/>
            <a:ext cx="8699500" cy="2362200"/>
          </a:xfrm>
          <a:prstGeom prst="rect">
            <a:avLst/>
          </a:prstGeom>
          <a:noFill/>
          <a:ln w="9525">
            <a:noFill/>
            <a:miter lim="800000"/>
            <a:headEnd/>
            <a:tailEnd/>
          </a:ln>
        </p:spPr>
        <p:txBody>
          <a:bodyPr/>
          <a:lstStyle/>
          <a:p>
            <a:pPr marL="342900" indent="-342900" algn="l" rtl="0" eaLnBrk="0" hangingPunct="0">
              <a:lnSpc>
                <a:spcPct val="90000"/>
              </a:lnSpc>
              <a:spcBef>
                <a:spcPct val="20000"/>
              </a:spcBef>
            </a:pPr>
            <a:r>
              <a:rPr lang="en-US" b="1" dirty="0" smtClean="0">
                <a:latin typeface="Times New Roman" pitchFamily="18" charset="0"/>
                <a:cs typeface="Times New Roman" pitchFamily="18" charset="0"/>
              </a:rPr>
              <a:t>Polar Uncharged Side Chains</a:t>
            </a:r>
            <a:endParaRPr lang="en-US" altLang="en-US" b="1" dirty="0" smtClean="0">
              <a:latin typeface="Times New Roman" pitchFamily="18" charset="0"/>
              <a:cs typeface="Times New Roman" pitchFamily="18" charset="0"/>
            </a:endParaRPr>
          </a:p>
          <a:p>
            <a:pPr marL="342900" indent="-342900" algn="l" rtl="0" eaLnBrk="0" hangingPunct="0">
              <a:lnSpc>
                <a:spcPct val="90000"/>
              </a:lnSpc>
              <a:spcBef>
                <a:spcPct val="20000"/>
              </a:spcBef>
            </a:pPr>
            <a:endParaRPr lang="en-US" altLang="en-US" b="1" dirty="0" smtClean="0">
              <a:latin typeface="Times New Roman" pitchFamily="18" charset="0"/>
              <a:cs typeface="Times New Roman" pitchFamily="18" charset="0"/>
            </a:endParaRPr>
          </a:p>
          <a:p>
            <a:pPr marL="342900" indent="-342900" algn="l" rtl="0" eaLnBrk="0" hangingPunct="0">
              <a:lnSpc>
                <a:spcPct val="90000"/>
              </a:lnSpc>
              <a:spcBef>
                <a:spcPct val="20000"/>
              </a:spcBef>
            </a:pPr>
            <a:r>
              <a:rPr lang="en-US" altLang="en-US" b="1" dirty="0" smtClean="0">
                <a:latin typeface="Times New Roman" pitchFamily="18" charset="0"/>
                <a:cs typeface="Times New Roman" pitchFamily="18" charset="0"/>
              </a:rPr>
              <a:t>Disulfide </a:t>
            </a:r>
            <a:r>
              <a:rPr lang="en-US" altLang="en-US" b="1" dirty="0">
                <a:latin typeface="Times New Roman" pitchFamily="18" charset="0"/>
                <a:cs typeface="Times New Roman" pitchFamily="18" charset="0"/>
              </a:rPr>
              <a:t>bonds:</a:t>
            </a:r>
          </a:p>
          <a:p>
            <a:pPr marL="742950" lvl="1" indent="-285750" algn="l" rtl="0" eaLnBrk="0" hangingPunct="0">
              <a:lnSpc>
                <a:spcPct val="90000"/>
              </a:lnSpc>
              <a:spcBef>
                <a:spcPct val="20000"/>
              </a:spcBef>
              <a:buFontTx/>
              <a:buChar char="–"/>
            </a:pPr>
            <a:r>
              <a:rPr lang="en-US" altLang="en-US" b="1" dirty="0" err="1">
                <a:latin typeface="Times New Roman" pitchFamily="18" charset="0"/>
                <a:cs typeface="Times New Roman" pitchFamily="18" charset="0"/>
              </a:rPr>
              <a:t>Cysteine</a:t>
            </a:r>
            <a:r>
              <a:rPr lang="en-US" altLang="en-US" b="1" dirty="0">
                <a:latin typeface="Times New Roman" pitchFamily="18" charset="0"/>
                <a:cs typeface="Times New Roman" pitchFamily="18" charset="0"/>
              </a:rPr>
              <a:t> (-SH group)</a:t>
            </a:r>
          </a:p>
          <a:p>
            <a:pPr marL="742950" lvl="1" indent="-285750" algn="l" rtl="0" eaLnBrk="0" hangingPunct="0">
              <a:lnSpc>
                <a:spcPct val="90000"/>
              </a:lnSpc>
              <a:spcBef>
                <a:spcPct val="20000"/>
              </a:spcBef>
              <a:buFontTx/>
              <a:buChar char="–"/>
            </a:pPr>
            <a:r>
              <a:rPr lang="en-US" altLang="en-US" b="1" dirty="0">
                <a:latin typeface="Times New Roman" pitchFamily="18" charset="0"/>
                <a:cs typeface="Times New Roman" pitchFamily="18" charset="0"/>
              </a:rPr>
              <a:t> 2 </a:t>
            </a:r>
            <a:r>
              <a:rPr lang="en-US" altLang="en-US" b="1" dirty="0" err="1">
                <a:latin typeface="Times New Roman" pitchFamily="18" charset="0"/>
                <a:cs typeface="Times New Roman" pitchFamily="18" charset="0"/>
              </a:rPr>
              <a:t>Cysteine</a:t>
            </a:r>
            <a:r>
              <a:rPr lang="en-US" altLang="en-US" b="1" dirty="0">
                <a:latin typeface="Times New Roman" pitchFamily="18" charset="0"/>
                <a:cs typeface="Times New Roman" pitchFamily="18" charset="0"/>
              </a:rPr>
              <a:t> (2 –SH groups, become </a:t>
            </a:r>
            <a:r>
              <a:rPr lang="en-US" altLang="en-US" b="1" dirty="0" smtClean="0">
                <a:latin typeface="Times New Roman" pitchFamily="18" charset="0"/>
                <a:cs typeface="Times New Roman" pitchFamily="18" charset="0"/>
              </a:rPr>
              <a:t>oxidized</a:t>
            </a:r>
          </a:p>
          <a:p>
            <a:pPr marL="742950" lvl="1" indent="-285750" algn="l" rtl="0" eaLnBrk="0" hangingPunct="0">
              <a:lnSpc>
                <a:spcPct val="90000"/>
              </a:lnSpc>
              <a:spcBef>
                <a:spcPct val="20000"/>
              </a:spcBef>
            </a:pPr>
            <a:r>
              <a:rPr lang="en-US" altLang="en-US" b="1" dirty="0" smtClean="0">
                <a:latin typeface="Times New Roman" pitchFamily="18" charset="0"/>
                <a:cs typeface="Times New Roman" pitchFamily="18" charset="0"/>
              </a:rPr>
              <a:t>         </a:t>
            </a:r>
            <a:r>
              <a:rPr lang="en-US" altLang="en-US" b="1" dirty="0">
                <a:latin typeface="Times New Roman" pitchFamily="18" charset="0"/>
                <a:cs typeface="Times New Roman" pitchFamily="18" charset="0"/>
              </a:rPr>
              <a:t>to give S-S </a:t>
            </a:r>
            <a:r>
              <a:rPr lang="en-US" altLang="en-US" b="1" dirty="0" err="1">
                <a:latin typeface="Times New Roman" pitchFamily="18" charset="0"/>
                <a:cs typeface="Times New Roman" pitchFamily="18" charset="0"/>
              </a:rPr>
              <a:t>disulfied</a:t>
            </a:r>
            <a:r>
              <a:rPr lang="en-US" altLang="en-US" b="1" dirty="0">
                <a:latin typeface="Times New Roman" pitchFamily="18" charset="0"/>
                <a:cs typeface="Times New Roman" pitchFamily="18" charset="0"/>
              </a:rPr>
              <a:t> bond)</a:t>
            </a:r>
          </a:p>
          <a:p>
            <a:pPr marL="742950" lvl="1" indent="-285750" algn="l" rtl="0" eaLnBrk="0" hangingPunct="0">
              <a:lnSpc>
                <a:spcPct val="90000"/>
              </a:lnSpc>
              <a:spcBef>
                <a:spcPct val="20000"/>
              </a:spcBef>
              <a:buFontTx/>
              <a:buChar char="–"/>
            </a:pPr>
            <a:r>
              <a:rPr lang="en-US" altLang="en-US" b="1" dirty="0">
                <a:latin typeface="Times New Roman" pitchFamily="18" charset="0"/>
                <a:cs typeface="Times New Roman" pitchFamily="18" charset="0"/>
              </a:rPr>
              <a:t>Play important role in </a:t>
            </a:r>
            <a:r>
              <a:rPr lang="en-US" altLang="en-US" b="1" dirty="0" smtClean="0">
                <a:latin typeface="Times New Roman" pitchFamily="18" charset="0"/>
                <a:cs typeface="Times New Roman" pitchFamily="18" charset="0"/>
              </a:rPr>
              <a:t>protein stability </a:t>
            </a:r>
            <a:endParaRPr lang="en-US" altLang="en-US" b="1" dirty="0">
              <a:latin typeface="Times New Roman" pitchFamily="18" charset="0"/>
              <a:cs typeface="Times New Roman" pitchFamily="18" charset="0"/>
            </a:endParaRPr>
          </a:p>
        </p:txBody>
      </p:sp>
      <p:sp>
        <p:nvSpPr>
          <p:cNvPr id="5" name="Rectangle 4"/>
          <p:cNvSpPr/>
          <p:nvPr/>
        </p:nvSpPr>
        <p:spPr>
          <a:xfrm>
            <a:off x="533400" y="228600"/>
            <a:ext cx="5562600" cy="1015663"/>
          </a:xfrm>
          <a:prstGeom prst="rect">
            <a:avLst/>
          </a:prstGeom>
        </p:spPr>
        <p:txBody>
          <a:bodyPr wrap="square">
            <a:spAutoFit/>
          </a:bodyPr>
          <a:lstStyle/>
          <a:p>
            <a:pPr marL="457200" indent="-457200" algn="l" rtl="0" eaLnBrk="0" hangingPunct="0">
              <a:defRPr/>
            </a:pPr>
            <a:endParaRPr lang="en-US" dirty="0">
              <a:latin typeface="Times New Roman" pitchFamily="18" charset="0"/>
              <a:cs typeface="Times New Roman" pitchFamily="18" charset="0"/>
            </a:endParaRPr>
          </a:p>
          <a:p>
            <a:pPr marL="457200" indent="-457200" algn="l" rtl="0" eaLnBrk="0" hangingPunct="0">
              <a:defRPr/>
            </a:pPr>
            <a:r>
              <a:rPr lang="en-US" b="1" dirty="0" smtClean="0">
                <a:latin typeface="Times New Roman" pitchFamily="18" charset="0"/>
                <a:cs typeface="Times New Roman" pitchFamily="18" charset="0"/>
              </a:rPr>
              <a:t>Polar Uncharged Side Chains (</a:t>
            </a:r>
            <a:r>
              <a:rPr lang="en-US" b="1" dirty="0" err="1" smtClean="0">
                <a:latin typeface="Times New Roman" pitchFamily="18" charset="0"/>
                <a:cs typeface="Times New Roman" pitchFamily="18" charset="0"/>
              </a:rPr>
              <a:t>Hydrophylic</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a:p>
            <a:pPr marL="457200" indent="-457200" algn="l" rtl="0" eaLnBrk="0" hangingPunct="0">
              <a:buFont typeface="+mj-lt"/>
              <a:buAutoNum type="arabicPeriod"/>
              <a:defRPr/>
            </a:pPr>
            <a:endParaRPr lang="en-US" sz="2400" dirty="0">
              <a:latin typeface="Comic Sans MS" pitchFamily="66" charset="0"/>
              <a:cs typeface="+mn-cs"/>
            </a:endParaRPr>
          </a:p>
        </p:txBody>
      </p:sp>
      <p:pic>
        <p:nvPicPr>
          <p:cNvPr id="6" name="Picture 2"/>
          <p:cNvPicPr>
            <a:picLocks noChangeAspect="1" noChangeArrowheads="1"/>
          </p:cNvPicPr>
          <p:nvPr/>
        </p:nvPicPr>
        <p:blipFill>
          <a:blip r:embed="rId3"/>
          <a:srcRect/>
          <a:stretch>
            <a:fillRect/>
          </a:stretch>
        </p:blipFill>
        <p:spPr bwMode="auto">
          <a:xfrm>
            <a:off x="6248400" y="3733800"/>
            <a:ext cx="2677583" cy="2381250"/>
          </a:xfrm>
          <a:prstGeom prst="rect">
            <a:avLst/>
          </a:prstGeom>
          <a:noFill/>
          <a:ln w="9525">
            <a:noFill/>
            <a:miter lim="800000"/>
            <a:headEnd/>
            <a:tailEnd/>
          </a:ln>
          <a:effectLst/>
        </p:spPr>
      </p:pic>
      <p:pic>
        <p:nvPicPr>
          <p:cNvPr id="8" name="Picture 22"/>
          <p:cNvPicPr>
            <a:picLocks noChangeAspect="1" noChangeArrowheads="1"/>
          </p:cNvPicPr>
          <p:nvPr/>
        </p:nvPicPr>
        <p:blipFill>
          <a:blip r:embed="rId4"/>
          <a:srcRect/>
          <a:stretch>
            <a:fillRect/>
          </a:stretch>
        </p:blipFill>
        <p:spPr bwMode="auto">
          <a:xfrm>
            <a:off x="4038600" y="3276600"/>
            <a:ext cx="2032000" cy="1314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ectangle 7"/>
          <p:cNvSpPr txBox="1">
            <a:spLocks noChangeArrowheads="1"/>
          </p:cNvSpPr>
          <p:nvPr/>
        </p:nvSpPr>
        <p:spPr bwMode="auto">
          <a:xfrm>
            <a:off x="762000" y="381000"/>
            <a:ext cx="6483351" cy="1447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Basic Side Chains</a:t>
            </a:r>
            <a:endPar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Contains more than one –NH</a:t>
            </a:r>
            <a:r>
              <a:rPr kumimoji="0" lang="en-US" altLang="en-US" b="1" i="0" u="none" strike="noStrike" kern="0" cap="none" spc="0" normalizeH="0" baseline="-25000" noProof="0" dirty="0" smtClean="0">
                <a:ln>
                  <a:noFill/>
                </a:ln>
                <a:solidFill>
                  <a:schemeClr val="tx1"/>
                </a:solidFill>
                <a:effectLst/>
                <a:uLnTx/>
                <a:uFillTx/>
                <a:latin typeface="Times New Roman" pitchFamily="18" charset="0"/>
                <a:ea typeface="+mn-ea"/>
                <a:cs typeface="Times New Roman" pitchFamily="18" charset="0"/>
              </a:rPr>
              <a:t>2</a:t>
            </a: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group.</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Proton acceptors.</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en-US" alt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ve</a:t>
            </a: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at physiological </a:t>
            </a:r>
            <a:r>
              <a:rPr kumimoji="0" lang="en-US" alt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pH.</a:t>
            </a:r>
            <a:endPar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pic>
        <p:nvPicPr>
          <p:cNvPr id="5123" name="Picture 3"/>
          <p:cNvPicPr>
            <a:picLocks noChangeAspect="1" noChangeArrowheads="1"/>
          </p:cNvPicPr>
          <p:nvPr/>
        </p:nvPicPr>
        <p:blipFill>
          <a:blip r:embed="rId2"/>
          <a:srcRect/>
          <a:stretch>
            <a:fillRect/>
          </a:stretch>
        </p:blipFill>
        <p:spPr bwMode="auto">
          <a:xfrm>
            <a:off x="914400" y="1828800"/>
            <a:ext cx="7010400" cy="1369219"/>
          </a:xfrm>
          <a:prstGeom prst="rect">
            <a:avLst/>
          </a:prstGeom>
          <a:noFill/>
          <a:ln w="9525">
            <a:noFill/>
            <a:miter lim="800000"/>
            <a:headEnd/>
            <a:tailEnd/>
          </a:ln>
          <a:effectLst/>
        </p:spPr>
      </p:pic>
      <p:sp>
        <p:nvSpPr>
          <p:cNvPr id="27" name="Rectangle 7"/>
          <p:cNvSpPr txBox="1">
            <a:spLocks noChangeArrowheads="1"/>
          </p:cNvSpPr>
          <p:nvPr/>
        </p:nvSpPr>
        <p:spPr bwMode="auto">
          <a:xfrm>
            <a:off x="762000" y="3429000"/>
            <a:ext cx="8007351" cy="129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Acidic Side Chains</a:t>
            </a:r>
            <a:endPar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Contains more than one –COOH group.</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Proton donors.</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en-US" alt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ve</a:t>
            </a: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at physiological </a:t>
            </a:r>
            <a:r>
              <a:rPr kumimoji="0" lang="en-US" alt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pH.</a:t>
            </a:r>
            <a:endPar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endParaRPr kumimoji="0" lang="en-US" altLang="en-US" sz="14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endParaRPr kumimoji="0" lang="en-US" altLang="en-US" sz="3200" b="0" i="0" u="none" strike="noStrike" kern="0" cap="none" spc="0" normalizeH="0" baseline="0" noProof="0" dirty="0" smtClean="0">
              <a:ln>
                <a:noFill/>
              </a:ln>
              <a:solidFill>
                <a:schemeClr val="tx1"/>
              </a:solidFill>
              <a:effectLst/>
              <a:uLnTx/>
              <a:uFillTx/>
              <a:latin typeface="Comic Sans MS" pitchFamily="66" charset="0"/>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endParaRPr kumimoji="0" lang="en-US" altLang="en-US" sz="3200" b="0" i="0" u="none" strike="noStrike" kern="0" cap="none" spc="0" normalizeH="0" baseline="0" noProof="0" dirty="0" smtClean="0">
              <a:ln>
                <a:noFill/>
              </a:ln>
              <a:solidFill>
                <a:schemeClr val="tx1"/>
              </a:solidFill>
              <a:effectLst/>
              <a:uLnTx/>
              <a:uFillTx/>
              <a:latin typeface="Comic Sans MS" pitchFamily="66" charset="0"/>
              <a:ea typeface="+mn-ea"/>
              <a:cs typeface="+mn-cs"/>
            </a:endParaRPr>
          </a:p>
        </p:txBody>
      </p:sp>
      <p:pic>
        <p:nvPicPr>
          <p:cNvPr id="7" name="Picture 2"/>
          <p:cNvPicPr>
            <a:picLocks noChangeAspect="1" noChangeArrowheads="1"/>
          </p:cNvPicPr>
          <p:nvPr/>
        </p:nvPicPr>
        <p:blipFill>
          <a:blip r:embed="rId3"/>
          <a:srcRect/>
          <a:stretch>
            <a:fillRect/>
          </a:stretch>
        </p:blipFill>
        <p:spPr bwMode="auto">
          <a:xfrm>
            <a:off x="1143000" y="4876800"/>
            <a:ext cx="6807200" cy="1200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50" name="Text Box 5"/>
          <p:cNvSpPr txBox="1">
            <a:spLocks noChangeArrowheads="1"/>
          </p:cNvSpPr>
          <p:nvPr/>
        </p:nvSpPr>
        <p:spPr bwMode="auto">
          <a:xfrm>
            <a:off x="1162051" y="5384801"/>
            <a:ext cx="4716463" cy="369332"/>
          </a:xfrm>
          <a:prstGeom prst="rect">
            <a:avLst/>
          </a:prstGeom>
          <a:noFill/>
          <a:ln w="9525">
            <a:noFill/>
            <a:miter lim="800000"/>
            <a:headEnd/>
            <a:tailEnd/>
          </a:ln>
        </p:spPr>
        <p:txBody>
          <a:bodyPr>
            <a:spAutoFit/>
          </a:bodyPr>
          <a:lstStyle/>
          <a:p>
            <a:pPr algn="l" rtl="0" eaLnBrk="0" hangingPunct="0">
              <a:spcBef>
                <a:spcPct val="50000"/>
              </a:spcBef>
            </a:pPr>
            <a:endParaRPr lang="ar-SA" altLang="en-US"/>
          </a:p>
        </p:txBody>
      </p:sp>
      <p:sp>
        <p:nvSpPr>
          <p:cNvPr id="9" name="Content Placeholder 3"/>
          <p:cNvSpPr txBox="1">
            <a:spLocks/>
          </p:cNvSpPr>
          <p:nvPr/>
        </p:nvSpPr>
        <p:spPr>
          <a:xfrm>
            <a:off x="457200" y="381000"/>
            <a:ext cx="8007351" cy="12954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Nonpolar</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Side Chains</a:t>
            </a:r>
            <a:endPar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Each of these A.A. has a </a:t>
            </a:r>
            <a:r>
              <a:rPr kumimoji="0" lang="en-US" alt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nonpolar</a:t>
            </a: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side chain that does not  bind or give off protons or participate in hydrogen or ionic bonds.</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have an even distribution of electrons.</a:t>
            </a:r>
          </a:p>
        </p:txBody>
      </p:sp>
      <p:pic>
        <p:nvPicPr>
          <p:cNvPr id="6147" name="Picture 3"/>
          <p:cNvPicPr>
            <a:picLocks noChangeAspect="1" noChangeArrowheads="1"/>
          </p:cNvPicPr>
          <p:nvPr/>
        </p:nvPicPr>
        <p:blipFill>
          <a:blip r:embed="rId2"/>
          <a:srcRect/>
          <a:stretch>
            <a:fillRect/>
          </a:stretch>
        </p:blipFill>
        <p:spPr bwMode="auto">
          <a:xfrm>
            <a:off x="762000" y="1676400"/>
            <a:ext cx="7518400" cy="2286000"/>
          </a:xfrm>
          <a:prstGeom prst="rect">
            <a:avLst/>
          </a:prstGeom>
          <a:noFill/>
          <a:ln w="9525">
            <a:noFill/>
            <a:miter lim="800000"/>
            <a:headEnd/>
            <a:tailEnd/>
          </a:ln>
          <a:effectLst/>
        </p:spPr>
      </p:pic>
      <p:sp>
        <p:nvSpPr>
          <p:cNvPr id="11" name="Rectangle 3"/>
          <p:cNvSpPr txBox="1">
            <a:spLocks noChangeArrowheads="1"/>
          </p:cNvSpPr>
          <p:nvPr/>
        </p:nvSpPr>
        <p:spPr>
          <a:xfrm>
            <a:off x="685800" y="4114800"/>
            <a:ext cx="7416800" cy="17526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Proline</a:t>
            </a:r>
            <a:endPar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One of the 20 AA called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proline</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is not an amino acid</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It is an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Imino</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acid as it contains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imino</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group (-NH).</a:t>
            </a: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It has a secondary amino group.</a:t>
            </a:r>
            <a:endPar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sym typeface="Symbol" pitchFamily="18" charset="2"/>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Fibrous structures of  collagen.</a:t>
            </a:r>
            <a:endPar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sym typeface="Symbol" pitchFamily="18" charset="2"/>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endParaRPr kumimoji="0" lang="en-US" sz="32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omic Sans MS" pitchFamily="66" charset="0"/>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endParaRPr kumimoji="0" lang="en-US" sz="32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omic Sans MS" pitchFamily="66" charset="0"/>
              <a:ea typeface="+mn-ea"/>
              <a:cs typeface="+mn-cs"/>
            </a:endParaRPr>
          </a:p>
        </p:txBody>
      </p:sp>
      <p:pic>
        <p:nvPicPr>
          <p:cNvPr id="7" name="Picture 8" descr="DA1C1FF5.gif.png"/>
          <p:cNvPicPr>
            <a:picLocks noChangeAspect="1"/>
          </p:cNvPicPr>
          <p:nvPr/>
        </p:nvPicPr>
        <p:blipFill>
          <a:blip r:embed="rId3"/>
          <a:srcRect/>
          <a:stretch>
            <a:fillRect/>
          </a:stretch>
        </p:blipFill>
        <p:spPr bwMode="auto">
          <a:xfrm>
            <a:off x="4876800" y="5257800"/>
            <a:ext cx="387667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4"/>
          <p:cNvSpPr>
            <a:spLocks noGrp="1" noChangeArrowheads="1"/>
          </p:cNvSpPr>
          <p:nvPr>
            <p:ph type="title"/>
          </p:nvPr>
        </p:nvSpPr>
        <p:spPr>
          <a:xfrm>
            <a:off x="1752600" y="304800"/>
            <a:ext cx="5232400" cy="685801"/>
          </a:xfrm>
        </p:spPr>
        <p:txBody>
          <a:bodyPr/>
          <a:lstStyle/>
          <a:p>
            <a:pPr algn="ctr" eaLnBrk="1" hangingPunct="1">
              <a:defRPr/>
            </a:pPr>
            <a:r>
              <a:rPr lang="en-US" sz="1800" dirty="0" smtClean="0">
                <a:effectLst/>
                <a:latin typeface="Times New Roman" pitchFamily="18" charset="0"/>
                <a:cs typeface="Times New Roman" pitchFamily="18" charset="0"/>
              </a:rPr>
              <a:t>Other Classifications of amino acids</a:t>
            </a:r>
          </a:p>
        </p:txBody>
      </p:sp>
      <p:sp>
        <p:nvSpPr>
          <p:cNvPr id="8" name="Rectangle 6"/>
          <p:cNvSpPr txBox="1">
            <a:spLocks noChangeArrowheads="1"/>
          </p:cNvSpPr>
          <p:nvPr/>
        </p:nvSpPr>
        <p:spPr bwMode="auto">
          <a:xfrm>
            <a:off x="609600" y="1143000"/>
            <a:ext cx="2565400" cy="1028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742950" marR="0" lvl="0" indent="-74295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Times New Roman" pitchFamily="18" charset="0"/>
                <a:ea typeface="+mn-ea"/>
                <a:cs typeface="Times New Roman" pitchFamily="18" charset="0"/>
              </a:rPr>
              <a:t>1.  </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Essential </a:t>
            </a:r>
          </a:p>
          <a:p>
            <a:pPr marL="342900" marR="0" lvl="0" indent="-34290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2.  Non essential </a:t>
            </a:r>
          </a:p>
        </p:txBody>
      </p:sp>
      <p:sp>
        <p:nvSpPr>
          <p:cNvPr id="9" name="Rectangle 7"/>
          <p:cNvSpPr txBox="1">
            <a:spLocks noChangeArrowheads="1"/>
          </p:cNvSpPr>
          <p:nvPr/>
        </p:nvSpPr>
        <p:spPr>
          <a:xfrm>
            <a:off x="4267200" y="1219200"/>
            <a:ext cx="4445000" cy="685800"/>
          </a:xfrm>
          <a:prstGeom prst="rect">
            <a:avLst/>
          </a:prstGeom>
        </p:spPr>
        <p:txBody>
          <a:bodyPr/>
          <a:lstStyle/>
          <a:p>
            <a:pPr marL="342900" marR="0" lvl="0" indent="-342900" algn="l" defTabSz="914400" rtl="0" eaLnBrk="1" fontAlgn="base" latinLnBrk="0" hangingPunct="1">
              <a:lnSpc>
                <a:spcPct val="9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1.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Glucogenic</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gives glucose</a:t>
            </a:r>
          </a:p>
          <a:p>
            <a:pPr marL="342900" marR="0" lvl="0" indent="-342900" algn="l" defTabSz="914400" rtl="0" eaLnBrk="1" fontAlgn="base" latinLnBrk="0" hangingPunct="1">
              <a:lnSpc>
                <a:spcPct val="90000"/>
              </a:lnSpc>
              <a:spcBef>
                <a:spcPct val="20000"/>
              </a:spcBef>
              <a:spcAft>
                <a:spcPct val="0"/>
              </a:spcAft>
              <a:buClr>
                <a:schemeClr val="hlink"/>
              </a:buClr>
              <a:buSzTx/>
              <a:buFont typeface="Wingdings" pitchFamily="2" charset="2"/>
              <a:buNone/>
              <a:tabLst/>
              <a:defRPr/>
            </a:pP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2.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Ketogenic</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gives </a:t>
            </a:r>
            <a:r>
              <a:rPr kumimoji="0" lang="en-US" b="1"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ketone</a:t>
            </a:r>
            <a:r>
              <a:rPr kumimoji="0" lang="en-US"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bodies</a:t>
            </a:r>
          </a:p>
        </p:txBody>
      </p:sp>
      <p:sp>
        <p:nvSpPr>
          <p:cNvPr id="10" name="Rectangle 9"/>
          <p:cNvSpPr/>
          <p:nvPr/>
        </p:nvSpPr>
        <p:spPr>
          <a:xfrm>
            <a:off x="2743200" y="2286000"/>
            <a:ext cx="2839752" cy="400110"/>
          </a:xfrm>
          <a:prstGeom prst="rect">
            <a:avLst/>
          </a:prstGeom>
        </p:spPr>
        <p:txBody>
          <a:bodyPr wrap="none">
            <a:spAutoFit/>
          </a:bodyPr>
          <a:lstStyle/>
          <a:p>
            <a:r>
              <a:rPr lang="en-US" sz="2000" b="1" dirty="0" smtClean="0">
                <a:latin typeface="Times New Roman" pitchFamily="18" charset="0"/>
                <a:cs typeface="Times New Roman" pitchFamily="18" charset="0"/>
              </a:rPr>
              <a:t>Essential AA in Humans</a:t>
            </a:r>
            <a:endParaRPr lang="ar-IQ" sz="2000" b="1" dirty="0">
              <a:latin typeface="Times New Roman" pitchFamily="18" charset="0"/>
              <a:cs typeface="Times New Roman" pitchFamily="18" charset="0"/>
            </a:endParaRPr>
          </a:p>
        </p:txBody>
      </p:sp>
      <p:sp>
        <p:nvSpPr>
          <p:cNvPr id="11" name="Rectangle 6"/>
          <p:cNvSpPr>
            <a:spLocks noChangeArrowheads="1"/>
          </p:cNvSpPr>
          <p:nvPr/>
        </p:nvSpPr>
        <p:spPr bwMode="auto">
          <a:xfrm>
            <a:off x="304800" y="2209800"/>
            <a:ext cx="8331200" cy="1676400"/>
          </a:xfrm>
          <a:prstGeom prst="rect">
            <a:avLst/>
          </a:prstGeom>
          <a:noFill/>
          <a:ln w="9525">
            <a:noFill/>
            <a:miter lim="800000"/>
            <a:headEnd/>
            <a:tailEnd/>
          </a:ln>
        </p:spPr>
        <p:txBody>
          <a:bodyPr/>
          <a:lstStyle/>
          <a:p>
            <a:pPr marL="342900" indent="-342900" algn="l" rtl="0" eaLnBrk="0" hangingPunct="0">
              <a:spcBef>
                <a:spcPct val="20000"/>
              </a:spcBef>
              <a:buFontTx/>
              <a:buChar char="•"/>
            </a:pPr>
            <a:endParaRPr lang="en-US" altLang="en-US" sz="3200" dirty="0" smtClean="0">
              <a:latin typeface="Comic Sans MS" pitchFamily="66" charset="0"/>
            </a:endParaRPr>
          </a:p>
          <a:p>
            <a:pPr marL="342900" indent="-342900" algn="l" rtl="0" eaLnBrk="0" hangingPunct="0">
              <a:spcBef>
                <a:spcPct val="20000"/>
              </a:spcBef>
              <a:buFontTx/>
              <a:buChar char="•"/>
            </a:pPr>
            <a:r>
              <a:rPr lang="en-US" altLang="en-US" b="1" dirty="0" smtClean="0">
                <a:latin typeface="Times New Roman" pitchFamily="18" charset="0"/>
                <a:cs typeface="Times New Roman" pitchFamily="18" charset="0"/>
              </a:rPr>
              <a:t>Can </a:t>
            </a:r>
            <a:r>
              <a:rPr lang="en-US" altLang="en-US" b="1" dirty="0">
                <a:latin typeface="Times New Roman" pitchFamily="18" charset="0"/>
                <a:cs typeface="Times New Roman" pitchFamily="18" charset="0"/>
              </a:rPr>
              <a:t>not be synthesized by </a:t>
            </a:r>
            <a:r>
              <a:rPr lang="en-US" altLang="en-US" b="1" dirty="0" smtClean="0">
                <a:latin typeface="Times New Roman" pitchFamily="18" charset="0"/>
                <a:cs typeface="Times New Roman" pitchFamily="18" charset="0"/>
              </a:rPr>
              <a:t>humans body </a:t>
            </a:r>
            <a:r>
              <a:rPr lang="en-US" altLang="en-US" b="1" dirty="0">
                <a:latin typeface="Times New Roman" pitchFamily="18" charset="0"/>
                <a:cs typeface="Times New Roman" pitchFamily="18" charset="0"/>
              </a:rPr>
              <a:t>(have to get them from diet)</a:t>
            </a:r>
          </a:p>
          <a:p>
            <a:pPr marL="342900" indent="-342900" algn="l" rtl="0" eaLnBrk="0" hangingPunct="0">
              <a:spcBef>
                <a:spcPct val="20000"/>
              </a:spcBef>
              <a:buFontTx/>
              <a:buChar char="•"/>
            </a:pPr>
            <a:r>
              <a:rPr lang="en-US" altLang="en-US" b="1" dirty="0">
                <a:latin typeface="Times New Roman" pitchFamily="18" charset="0"/>
                <a:cs typeface="Times New Roman" pitchFamily="18" charset="0"/>
              </a:rPr>
              <a:t>Their deficiencies affect growth, health, protein synthesis </a:t>
            </a:r>
          </a:p>
          <a:p>
            <a:pPr marL="342900" indent="-342900" algn="l" rtl="0" eaLnBrk="0" hangingPunct="0">
              <a:spcBef>
                <a:spcPct val="20000"/>
              </a:spcBef>
              <a:buFontTx/>
              <a:buChar char="•"/>
            </a:pPr>
            <a:r>
              <a:rPr lang="en-US" altLang="en-US" b="1" dirty="0">
                <a:latin typeface="Times New Roman" pitchFamily="18" charset="0"/>
                <a:cs typeface="Times New Roman" pitchFamily="18" charset="0"/>
              </a:rPr>
              <a:t>10 amino acids:</a:t>
            </a:r>
          </a:p>
        </p:txBody>
      </p:sp>
      <p:sp>
        <p:nvSpPr>
          <p:cNvPr id="12" name="Text Box 7"/>
          <p:cNvSpPr txBox="1">
            <a:spLocks noChangeArrowheads="1"/>
          </p:cNvSpPr>
          <p:nvPr/>
        </p:nvSpPr>
        <p:spPr bwMode="auto">
          <a:xfrm>
            <a:off x="838200" y="3886200"/>
            <a:ext cx="1611980" cy="1477328"/>
          </a:xfrm>
          <a:prstGeom prst="rect">
            <a:avLst/>
          </a:prstGeom>
          <a:noFill/>
          <a:ln w="9525">
            <a:noFill/>
            <a:miter lim="800000"/>
            <a:headEnd/>
            <a:tailEnd/>
          </a:ln>
        </p:spPr>
        <p:txBody>
          <a:bodyPr wrap="square">
            <a:spAutoFit/>
          </a:bodyPr>
          <a:lstStyle/>
          <a:p>
            <a:pPr algn="l" rtl="0" eaLnBrk="0" hangingPunct="0">
              <a:buFont typeface="Arial" pitchFamily="34" charset="0"/>
              <a:buChar char="•"/>
            </a:pPr>
            <a:r>
              <a:rPr lang="en-US" altLang="en-US" b="1" dirty="0" err="1" smtClean="0">
                <a:latin typeface="Times New Roman" pitchFamily="18" charset="0"/>
                <a:cs typeface="Times New Roman" pitchFamily="18" charset="0"/>
              </a:rPr>
              <a:t>Isoleucine</a:t>
            </a:r>
            <a:r>
              <a:rPr lang="en-US" altLang="en-US" b="1" dirty="0" smtClean="0">
                <a:latin typeface="Times New Roman" pitchFamily="18" charset="0"/>
                <a:cs typeface="Times New Roman" pitchFamily="18" charset="0"/>
              </a:rPr>
              <a:t> </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Lysine</a:t>
            </a: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Methionine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Leucine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Valine</a:t>
            </a:r>
            <a:endParaRPr lang="en-US" altLang="en-US" b="1" dirty="0">
              <a:latin typeface="Times New Roman" pitchFamily="18" charset="0"/>
              <a:cs typeface="Times New Roman" pitchFamily="18" charset="0"/>
            </a:endParaRPr>
          </a:p>
        </p:txBody>
      </p:sp>
      <p:sp>
        <p:nvSpPr>
          <p:cNvPr id="13" name="Text Box 8"/>
          <p:cNvSpPr txBox="1">
            <a:spLocks noChangeArrowheads="1"/>
          </p:cNvSpPr>
          <p:nvPr/>
        </p:nvSpPr>
        <p:spPr bwMode="auto">
          <a:xfrm>
            <a:off x="3733800" y="3886200"/>
            <a:ext cx="1720343" cy="1477328"/>
          </a:xfrm>
          <a:prstGeom prst="rect">
            <a:avLst/>
          </a:prstGeom>
          <a:noFill/>
          <a:ln w="9525">
            <a:noFill/>
            <a:miter lim="800000"/>
            <a:headEnd/>
            <a:tailEnd/>
          </a:ln>
        </p:spPr>
        <p:txBody>
          <a:bodyPr wrap="none">
            <a:spAutoFit/>
          </a:bodyPr>
          <a:lstStyle/>
          <a:p>
            <a:pPr algn="l" rtl="0" eaLnBrk="0" hangingPunct="0">
              <a:buFontTx/>
              <a:buChar char="•"/>
            </a:pPr>
            <a:r>
              <a:rPr lang="en-US" altLang="en-US" b="1" dirty="0">
                <a:latin typeface="Comic Sans MS" pitchFamily="66" charset="0"/>
              </a:rPr>
              <a:t> </a:t>
            </a:r>
            <a:r>
              <a:rPr lang="en-US" altLang="en-US" b="1" dirty="0" err="1">
                <a:latin typeface="Times New Roman" pitchFamily="18" charset="0"/>
                <a:cs typeface="Times New Roman" pitchFamily="18" charset="0"/>
              </a:rPr>
              <a:t>Threonine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Phenylalanine</a:t>
            </a:r>
          </a:p>
          <a:p>
            <a:pPr algn="l" rtl="0" eaLnBrk="0" hangingPunct="0">
              <a:buFontTx/>
              <a:buChar char="•"/>
            </a:pPr>
            <a:r>
              <a:rPr lang="en-US" altLang="en-US" b="1" dirty="0">
                <a:latin typeface="Times New Roman" pitchFamily="18" charset="0"/>
                <a:cs typeface="Times New Roman" pitchFamily="18" charset="0"/>
              </a:rPr>
              <a:t> Tryptophan</a:t>
            </a: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Arginine</a:t>
            </a:r>
            <a:r>
              <a:rPr lang="en-US" altLang="en-US" b="1" dirty="0">
                <a:latin typeface="Times New Roman" pitchFamily="18" charset="0"/>
                <a:cs typeface="Times New Roman" pitchFamily="18" charset="0"/>
              </a:rPr>
              <a:t>*</a:t>
            </a: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Histidine</a:t>
            </a:r>
            <a:r>
              <a:rPr lang="en-US" altLang="en-US" b="1" dirty="0">
                <a:latin typeface="Times New Roman" pitchFamily="18" charset="0"/>
                <a:cs typeface="Times New Roman" pitchFamily="18" charset="0"/>
              </a:rPr>
              <a:t>*</a:t>
            </a:r>
          </a:p>
        </p:txBody>
      </p:sp>
      <p:sp>
        <p:nvSpPr>
          <p:cNvPr id="14" name="Text Box 9"/>
          <p:cNvSpPr txBox="1">
            <a:spLocks noChangeArrowheads="1"/>
          </p:cNvSpPr>
          <p:nvPr/>
        </p:nvSpPr>
        <p:spPr bwMode="auto">
          <a:xfrm>
            <a:off x="5334000" y="4876800"/>
            <a:ext cx="1424429" cy="369332"/>
          </a:xfrm>
          <a:prstGeom prst="rect">
            <a:avLst/>
          </a:prstGeom>
          <a:noFill/>
          <a:ln w="9525">
            <a:noFill/>
            <a:miter lim="800000"/>
            <a:headEnd/>
            <a:tailEnd/>
          </a:ln>
        </p:spPr>
        <p:txBody>
          <a:bodyPr wrap="none">
            <a:spAutoFit/>
          </a:bodyPr>
          <a:lstStyle/>
          <a:p>
            <a:pPr algn="l" rtl="0" eaLnBrk="0" hangingPunct="0"/>
            <a:r>
              <a:rPr lang="en-US" altLang="en-US" b="1" dirty="0">
                <a:latin typeface="Times New Roman" pitchFamily="18" charset="0"/>
                <a:cs typeface="Times New Roman" pitchFamily="18" charset="0"/>
              </a:rPr>
              <a:t>* in children</a:t>
            </a:r>
            <a:endParaRPr lang="en-US" alt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5"/>
          <p:cNvSpPr>
            <a:spLocks noGrp="1" noChangeArrowheads="1"/>
          </p:cNvSpPr>
          <p:nvPr>
            <p:ph type="title"/>
          </p:nvPr>
        </p:nvSpPr>
        <p:spPr>
          <a:xfrm>
            <a:off x="2209800" y="1066800"/>
            <a:ext cx="4318000" cy="514350"/>
          </a:xfrm>
        </p:spPr>
        <p:txBody>
          <a:bodyPr/>
          <a:lstStyle/>
          <a:p>
            <a:pPr algn="ctr" eaLnBrk="1" hangingPunct="1">
              <a:defRPr/>
            </a:pPr>
            <a:r>
              <a:rPr lang="en-US" sz="2000" dirty="0" smtClean="0">
                <a:effectLst/>
                <a:latin typeface="Times New Roman" pitchFamily="18" charset="0"/>
                <a:cs typeface="Times New Roman" pitchFamily="18" charset="0"/>
              </a:rPr>
              <a:t>Non-Essential AA in Humans</a:t>
            </a:r>
          </a:p>
        </p:txBody>
      </p:sp>
      <p:sp>
        <p:nvSpPr>
          <p:cNvPr id="63491" name="Rectangle 6"/>
          <p:cNvSpPr>
            <a:spLocks noChangeArrowheads="1"/>
          </p:cNvSpPr>
          <p:nvPr/>
        </p:nvSpPr>
        <p:spPr bwMode="auto">
          <a:xfrm>
            <a:off x="609600" y="1905000"/>
            <a:ext cx="8077200" cy="571500"/>
          </a:xfrm>
          <a:prstGeom prst="rect">
            <a:avLst/>
          </a:prstGeom>
          <a:noFill/>
          <a:ln w="9525">
            <a:noFill/>
            <a:miter lim="800000"/>
            <a:headEnd/>
            <a:tailEnd/>
          </a:ln>
        </p:spPr>
        <p:txBody>
          <a:bodyPr/>
          <a:lstStyle/>
          <a:p>
            <a:pPr marL="342900" indent="-342900" algn="l" rtl="0" eaLnBrk="0" hangingPunct="0">
              <a:spcBef>
                <a:spcPct val="20000"/>
              </a:spcBef>
              <a:buFontTx/>
              <a:buChar char="•"/>
            </a:pPr>
            <a:r>
              <a:rPr lang="en-US" altLang="en-US" b="1" dirty="0">
                <a:latin typeface="Times New Roman" pitchFamily="18" charset="0"/>
                <a:cs typeface="Times New Roman" pitchFamily="18" charset="0"/>
              </a:rPr>
              <a:t>10 amino acids that can be formed from a-</a:t>
            </a:r>
            <a:r>
              <a:rPr lang="en-US" altLang="en-US" b="1" dirty="0" err="1">
                <a:latin typeface="Times New Roman" pitchFamily="18" charset="0"/>
                <a:cs typeface="Times New Roman" pitchFamily="18" charset="0"/>
              </a:rPr>
              <a:t>keto</a:t>
            </a:r>
            <a:r>
              <a:rPr lang="en-US" altLang="en-US" b="1" dirty="0">
                <a:latin typeface="Times New Roman" pitchFamily="18" charset="0"/>
                <a:cs typeface="Times New Roman" pitchFamily="18" charset="0"/>
              </a:rPr>
              <a:t> acids by </a:t>
            </a:r>
            <a:r>
              <a:rPr lang="en-US" altLang="en-US" b="1" dirty="0" err="1">
                <a:latin typeface="Times New Roman" pitchFamily="18" charset="0"/>
                <a:cs typeface="Times New Roman" pitchFamily="18" charset="0"/>
              </a:rPr>
              <a:t>transamination</a:t>
            </a:r>
            <a:r>
              <a:rPr lang="en-US" altLang="en-US" b="1" dirty="0">
                <a:latin typeface="Times New Roman" pitchFamily="18" charset="0"/>
                <a:cs typeface="Times New Roman" pitchFamily="18" charset="0"/>
              </a:rPr>
              <a:t> and subsequent reactions</a:t>
            </a:r>
          </a:p>
          <a:p>
            <a:pPr marL="342900" indent="-342900" algn="l" rtl="0" eaLnBrk="0" hangingPunct="0">
              <a:spcBef>
                <a:spcPct val="20000"/>
              </a:spcBef>
            </a:pPr>
            <a:endParaRPr lang="en-US" altLang="en-US" sz="3200" b="1" dirty="0">
              <a:latin typeface="Comic Sans MS" pitchFamily="66" charset="0"/>
            </a:endParaRPr>
          </a:p>
          <a:p>
            <a:pPr marL="342900" indent="-342900" algn="l" rtl="0" eaLnBrk="0" hangingPunct="0">
              <a:spcBef>
                <a:spcPct val="20000"/>
              </a:spcBef>
            </a:pPr>
            <a:endParaRPr lang="en-US" altLang="en-US" sz="3200" dirty="0">
              <a:latin typeface="Comic Sans MS" pitchFamily="66" charset="0"/>
            </a:endParaRPr>
          </a:p>
        </p:txBody>
      </p:sp>
      <p:sp>
        <p:nvSpPr>
          <p:cNvPr id="63492" name="Text Box 7"/>
          <p:cNvSpPr txBox="1">
            <a:spLocks noChangeArrowheads="1"/>
          </p:cNvSpPr>
          <p:nvPr/>
        </p:nvSpPr>
        <p:spPr bwMode="auto">
          <a:xfrm>
            <a:off x="1371600" y="2819400"/>
            <a:ext cx="1477328" cy="2031325"/>
          </a:xfrm>
          <a:prstGeom prst="rect">
            <a:avLst/>
          </a:prstGeom>
          <a:noFill/>
          <a:ln w="9525">
            <a:noFill/>
            <a:miter lim="800000"/>
            <a:headEnd/>
            <a:tailEnd/>
          </a:ln>
        </p:spPr>
        <p:txBody>
          <a:bodyPr wrap="square">
            <a:spAutoFit/>
          </a:bodyPr>
          <a:lstStyle/>
          <a:p>
            <a:pPr algn="l" rtl="0" eaLnBrk="0" hangingPunct="0">
              <a:buFontTx/>
              <a:buChar char="•"/>
            </a:pPr>
            <a:r>
              <a:rPr lang="en-US" altLang="en-US" sz="2000" b="1" dirty="0">
                <a:latin typeface="Comic Sans MS" pitchFamily="66" charset="0"/>
              </a:rPr>
              <a:t> </a:t>
            </a:r>
            <a:r>
              <a:rPr lang="en-US" altLang="en-US" b="1" dirty="0" err="1">
                <a:latin typeface="Times New Roman" pitchFamily="18" charset="0"/>
                <a:cs typeface="Times New Roman" pitchFamily="18" charset="0"/>
              </a:rPr>
              <a:t>Alanine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Glycine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Serine</a:t>
            </a:r>
          </a:p>
          <a:p>
            <a:pPr algn="l" rtl="0" eaLnBrk="0" hangingPunct="0">
              <a:buFontTx/>
              <a:buChar char="•"/>
            </a:pPr>
            <a:r>
              <a:rPr lang="en-US" altLang="en-US" b="1" dirty="0">
                <a:latin typeface="Times New Roman" pitchFamily="18" charset="0"/>
                <a:cs typeface="Times New Roman" pitchFamily="18" charset="0"/>
              </a:rPr>
              <a:t> </a:t>
            </a:r>
            <a:r>
              <a:rPr lang="en-US" altLang="en-US" b="1" dirty="0" err="1">
                <a:latin typeface="Times New Roman" pitchFamily="18" charset="0"/>
                <a:cs typeface="Times New Roman" pitchFamily="18" charset="0"/>
              </a:rPr>
              <a:t>Proline</a:t>
            </a:r>
            <a:endParaRPr lang="en-US" altLang="en-US" b="1" dirty="0">
              <a:latin typeface="Times New Roman" pitchFamily="18" charset="0"/>
              <a:cs typeface="Times New Roman" pitchFamily="18" charset="0"/>
            </a:endParaRPr>
          </a:p>
          <a:p>
            <a:pPr algn="l" rtl="0" eaLnBrk="0" hangingPunct="0">
              <a:buFontTx/>
              <a:buChar char="•"/>
            </a:pPr>
            <a:r>
              <a:rPr lang="en-US" altLang="en-US" b="1" dirty="0">
                <a:latin typeface="Times New Roman" pitchFamily="18" charset="0"/>
                <a:cs typeface="Times New Roman" pitchFamily="18" charset="0"/>
              </a:rPr>
              <a:t> Glutamate</a:t>
            </a:r>
          </a:p>
          <a:p>
            <a:pPr algn="l" rtl="0" eaLnBrk="0" hangingPunct="0">
              <a:buFontTx/>
              <a:buChar char="•"/>
            </a:pPr>
            <a:endParaRPr lang="en-US" altLang="en-US" sz="1400" b="1" dirty="0">
              <a:latin typeface="Times New Roman" pitchFamily="18" charset="0"/>
              <a:cs typeface="Times New Roman" pitchFamily="18" charset="0"/>
            </a:endParaRPr>
          </a:p>
          <a:p>
            <a:pPr algn="l" rtl="0" eaLnBrk="0" hangingPunct="0">
              <a:buFontTx/>
              <a:buChar char="•"/>
            </a:pPr>
            <a:endParaRPr lang="en-US" altLang="en-US" sz="2000" b="1" dirty="0">
              <a:latin typeface="Comic Sans MS" pitchFamily="66" charset="0"/>
            </a:endParaRPr>
          </a:p>
        </p:txBody>
      </p:sp>
      <p:sp>
        <p:nvSpPr>
          <p:cNvPr id="63493" name="Text Box 8"/>
          <p:cNvSpPr txBox="1">
            <a:spLocks noChangeArrowheads="1"/>
          </p:cNvSpPr>
          <p:nvPr/>
        </p:nvSpPr>
        <p:spPr bwMode="auto">
          <a:xfrm>
            <a:off x="3810000" y="2819400"/>
            <a:ext cx="2335896" cy="1785104"/>
          </a:xfrm>
          <a:prstGeom prst="rect">
            <a:avLst/>
          </a:prstGeom>
          <a:noFill/>
          <a:ln w="9525">
            <a:noFill/>
            <a:miter lim="800000"/>
            <a:headEnd/>
            <a:tailEnd/>
          </a:ln>
        </p:spPr>
        <p:txBody>
          <a:bodyPr wrap="none">
            <a:spAutoFit/>
          </a:bodyPr>
          <a:lstStyle/>
          <a:p>
            <a:pPr algn="l" rtl="0" eaLnBrk="0" hangingPunct="0">
              <a:buFontTx/>
              <a:buChar char="•"/>
            </a:pPr>
            <a:r>
              <a:rPr lang="en-US" altLang="en-US" sz="2000" b="1" dirty="0">
                <a:latin typeface="Comic Sans MS" pitchFamily="66" charset="0"/>
              </a:rPr>
              <a:t> </a:t>
            </a:r>
            <a:r>
              <a:rPr lang="en-US" altLang="en-US" dirty="0">
                <a:latin typeface="Times New Roman" pitchFamily="18" charset="0"/>
                <a:cs typeface="Times New Roman" pitchFamily="18" charset="0"/>
              </a:rPr>
              <a:t>Glutamine</a:t>
            </a:r>
          </a:p>
          <a:p>
            <a:pPr algn="l" rtl="0" eaLnBrk="0" hangingPunct="0">
              <a:buFontTx/>
              <a:buChar char="•"/>
            </a:pPr>
            <a:r>
              <a:rPr lang="en-US" altLang="en-US" dirty="0">
                <a:latin typeface="Times New Roman" pitchFamily="18" charset="0"/>
                <a:cs typeface="Times New Roman" pitchFamily="18" charset="0"/>
              </a:rPr>
              <a:t> </a:t>
            </a:r>
            <a:r>
              <a:rPr lang="en-US" altLang="en-US" dirty="0" err="1">
                <a:latin typeface="Times New Roman" pitchFamily="18" charset="0"/>
                <a:cs typeface="Times New Roman" pitchFamily="18" charset="0"/>
              </a:rPr>
              <a:t>Aspartate</a:t>
            </a:r>
            <a:endParaRPr lang="en-US" altLang="en-US" dirty="0">
              <a:latin typeface="Times New Roman" pitchFamily="18" charset="0"/>
              <a:cs typeface="Times New Roman" pitchFamily="18" charset="0"/>
            </a:endParaRPr>
          </a:p>
          <a:p>
            <a:pPr algn="l" rtl="0" eaLnBrk="0" hangingPunct="0">
              <a:buFontTx/>
              <a:buChar char="•"/>
            </a:pPr>
            <a:r>
              <a:rPr lang="en-US" altLang="en-US" dirty="0">
                <a:latin typeface="Times New Roman" pitchFamily="18" charset="0"/>
                <a:cs typeface="Times New Roman" pitchFamily="18" charset="0"/>
              </a:rPr>
              <a:t> </a:t>
            </a:r>
            <a:r>
              <a:rPr lang="en-US" altLang="en-US" dirty="0" err="1">
                <a:latin typeface="Times New Roman" pitchFamily="18" charset="0"/>
                <a:cs typeface="Times New Roman" pitchFamily="18" charset="0"/>
              </a:rPr>
              <a:t>Asparagine</a:t>
            </a:r>
            <a:endParaRPr lang="en-US" altLang="en-US" dirty="0">
              <a:latin typeface="Times New Roman" pitchFamily="18" charset="0"/>
              <a:cs typeface="Times New Roman" pitchFamily="18" charset="0"/>
            </a:endParaRPr>
          </a:p>
          <a:p>
            <a:pPr algn="l" rtl="0" eaLnBrk="0" hangingPunct="0">
              <a:buFontTx/>
              <a:buChar char="•"/>
            </a:pPr>
            <a:r>
              <a:rPr lang="en-US" altLang="en-US" dirty="0">
                <a:latin typeface="Times New Roman" pitchFamily="18" charset="0"/>
                <a:cs typeface="Times New Roman" pitchFamily="18" charset="0"/>
              </a:rPr>
              <a:t> </a:t>
            </a:r>
            <a:r>
              <a:rPr lang="en-US" altLang="en-US" dirty="0" err="1">
                <a:latin typeface="Times New Roman" pitchFamily="18" charset="0"/>
                <a:cs typeface="Times New Roman" pitchFamily="18" charset="0"/>
              </a:rPr>
              <a:t>Cysteine</a:t>
            </a:r>
            <a:r>
              <a:rPr lang="en-US" altLang="en-US" dirty="0">
                <a:latin typeface="Times New Roman" pitchFamily="18" charset="0"/>
                <a:cs typeface="Times New Roman" pitchFamily="18" charset="0"/>
              </a:rPr>
              <a:t> (from Met*)</a:t>
            </a:r>
          </a:p>
          <a:p>
            <a:pPr algn="l" rtl="0" eaLnBrk="0" hangingPunct="0">
              <a:buFontTx/>
              <a:buChar char="•"/>
            </a:pPr>
            <a:r>
              <a:rPr lang="en-US" altLang="en-US" dirty="0">
                <a:latin typeface="Times New Roman" pitchFamily="18" charset="0"/>
                <a:cs typeface="Times New Roman" pitchFamily="18" charset="0"/>
              </a:rPr>
              <a:t> Tyrosine (from </a:t>
            </a:r>
            <a:r>
              <a:rPr lang="en-US" altLang="en-US" dirty="0" err="1">
                <a:latin typeface="Times New Roman" pitchFamily="18" charset="0"/>
                <a:cs typeface="Times New Roman" pitchFamily="18" charset="0"/>
              </a:rPr>
              <a:t>Phe</a:t>
            </a:r>
            <a:r>
              <a:rPr lang="en-US" altLang="en-US" dirty="0">
                <a:latin typeface="Times New Roman" pitchFamily="18" charset="0"/>
                <a:cs typeface="Times New Roman" pitchFamily="18" charset="0"/>
              </a:rPr>
              <a:t>*)</a:t>
            </a:r>
          </a:p>
          <a:p>
            <a:pPr algn="l" rtl="0" eaLnBrk="0" hangingPunct="0"/>
            <a:r>
              <a:rPr lang="en-US" altLang="en-US" dirty="0">
                <a:latin typeface="Times New Roman" pitchFamily="18" charset="0"/>
                <a:cs typeface="Times New Roman" pitchFamily="18" charset="0"/>
              </a:rPr>
              <a:t> </a:t>
            </a:r>
          </a:p>
        </p:txBody>
      </p:sp>
      <p:sp>
        <p:nvSpPr>
          <p:cNvPr id="63494" name="Text Box 7"/>
          <p:cNvSpPr txBox="1">
            <a:spLocks noChangeArrowheads="1"/>
          </p:cNvSpPr>
          <p:nvPr/>
        </p:nvSpPr>
        <p:spPr bwMode="auto">
          <a:xfrm>
            <a:off x="6248400" y="3810000"/>
            <a:ext cx="2512291" cy="369332"/>
          </a:xfrm>
          <a:prstGeom prst="rect">
            <a:avLst/>
          </a:prstGeom>
          <a:noFill/>
          <a:ln w="9525">
            <a:noFill/>
            <a:miter lim="800000"/>
            <a:headEnd/>
            <a:tailEnd/>
          </a:ln>
        </p:spPr>
        <p:txBody>
          <a:bodyPr wrap="none">
            <a:spAutoFit/>
          </a:bodyPr>
          <a:lstStyle/>
          <a:p>
            <a:pPr algn="l" rtl="0" eaLnBrk="0" hangingPunct="0"/>
            <a:r>
              <a:rPr lang="en-US" altLang="en-US" b="1" dirty="0">
                <a:latin typeface="Times New Roman" pitchFamily="18" charset="0"/>
                <a:cs typeface="Times New Roman" pitchFamily="18" charset="0"/>
              </a:rPr>
              <a:t>* Essential Amino acids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304800" y="228600"/>
            <a:ext cx="8610600" cy="64008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825" y="762000"/>
            <a:ext cx="7699375" cy="5562600"/>
          </a:xfrm>
        </p:spPr>
        <p:txBody>
          <a:bodyPr/>
          <a:lstStyle/>
          <a:p>
            <a:pPr lvl="1" eaLnBrk="1" hangingPunct="1">
              <a:defRPr/>
            </a:pPr>
            <a:r>
              <a:rPr lang="en-US" sz="1800" dirty="0" smtClean="0">
                <a:effectLst/>
                <a:latin typeface="Times New Roman" pitchFamily="18" charset="0"/>
                <a:cs typeface="Times New Roman" pitchFamily="18" charset="0"/>
              </a:rPr>
              <a:t>20 a</a:t>
            </a:r>
            <a:r>
              <a:rPr lang="ro-RO" sz="1800" dirty="0" smtClean="0">
                <a:effectLst/>
                <a:latin typeface="Times New Roman" pitchFamily="18" charset="0"/>
                <a:cs typeface="Times New Roman" pitchFamily="18" charset="0"/>
              </a:rPr>
              <a:t>mino acids are divided into two groups: </a:t>
            </a:r>
            <a:r>
              <a:rPr lang="en-US" sz="1800" dirty="0" smtClean="0">
                <a:effectLst/>
                <a:latin typeface="Times New Roman" pitchFamily="18" charset="0"/>
                <a:cs typeface="Times New Roman" pitchFamily="18" charset="0"/>
              </a:rPr>
              <a:t/>
            </a:r>
            <a:br>
              <a:rPr lang="en-US" sz="1800" dirty="0" smtClean="0">
                <a:effectLst/>
                <a:latin typeface="Times New Roman" pitchFamily="18" charset="0"/>
                <a:cs typeface="Times New Roman" pitchFamily="18" charset="0"/>
              </a:rPr>
            </a:br>
            <a:r>
              <a:rPr lang="en-US" sz="1800" b="0" dirty="0" smtClean="0">
                <a:effectLst/>
                <a:latin typeface="Times New Roman" pitchFamily="18" charset="0"/>
                <a:cs typeface="Times New Roman" pitchFamily="18" charset="0"/>
              </a:rPr>
              <a:t>1- </a:t>
            </a:r>
            <a:r>
              <a:rPr lang="ro-RO" sz="1800" b="0" dirty="0" smtClean="0">
                <a:effectLst/>
                <a:latin typeface="Times New Roman" pitchFamily="18" charset="0"/>
                <a:cs typeface="Times New Roman" pitchFamily="18" charset="0"/>
              </a:rPr>
              <a:t>proteogenic, or proteinogenic amino acids</a:t>
            </a:r>
            <a:r>
              <a:rPr lang="en-US" sz="1800" b="0" dirty="0" smtClean="0">
                <a:effectLst/>
                <a:latin typeface="Times New Roman" pitchFamily="18" charset="0"/>
                <a:cs typeface="Times New Roman" pitchFamily="18" charset="0"/>
              </a:rPr>
              <a:t>(</a:t>
            </a:r>
            <a:r>
              <a:rPr lang="ro-RO" sz="1800" b="0" dirty="0" smtClean="0">
                <a:effectLst/>
                <a:latin typeface="Times New Roman" pitchFamily="18" charset="0"/>
                <a:cs typeface="Times New Roman" pitchFamily="18" charset="0"/>
              </a:rPr>
              <a:t>normally components of proteins</a:t>
            </a:r>
            <a:r>
              <a:rPr lang="en-US" sz="1800" b="0" dirty="0" smtClean="0">
                <a:effectLst/>
                <a:latin typeface="Times New Roman" pitchFamily="18" charset="0"/>
                <a:cs typeface="Times New Roman" pitchFamily="18" charset="0"/>
              </a:rPr>
              <a:t>)</a:t>
            </a:r>
            <a:br>
              <a:rPr lang="en-US" sz="1800" b="0" dirty="0" smtClean="0">
                <a:effectLst/>
                <a:latin typeface="Times New Roman" pitchFamily="18" charset="0"/>
                <a:cs typeface="Times New Roman" pitchFamily="18" charset="0"/>
              </a:rPr>
            </a:br>
            <a:r>
              <a:rPr lang="en-US" sz="1800" b="0" dirty="0" smtClean="0">
                <a:effectLst/>
                <a:latin typeface="Times New Roman" pitchFamily="18" charset="0"/>
                <a:cs typeface="Times New Roman" pitchFamily="18" charset="0"/>
              </a:rPr>
              <a:t>2. </a:t>
            </a:r>
            <a:r>
              <a:rPr lang="ro-RO" sz="1800" b="0" dirty="0" smtClean="0">
                <a:effectLst/>
                <a:latin typeface="Times New Roman" pitchFamily="18" charset="0"/>
                <a:cs typeface="Times New Roman" pitchFamily="18" charset="0"/>
              </a:rPr>
              <a:t>nonproteogenic </a:t>
            </a:r>
            <a:r>
              <a:rPr lang="en-US" sz="1800" b="0" dirty="0" smtClean="0">
                <a:effectLst/>
                <a:latin typeface="Times New Roman" pitchFamily="18" charset="0"/>
                <a:cs typeface="Times New Roman" pitchFamily="18" charset="0"/>
              </a:rPr>
              <a:t> or  </a:t>
            </a:r>
            <a:r>
              <a:rPr lang="ro-RO" sz="1800" b="0" dirty="0" smtClean="0">
                <a:effectLst/>
                <a:latin typeface="Times New Roman" pitchFamily="18" charset="0"/>
                <a:cs typeface="Times New Roman" pitchFamily="18" charset="0"/>
              </a:rPr>
              <a:t>nonprotein</a:t>
            </a:r>
            <a:r>
              <a:rPr lang="en-US" sz="1800" b="0" dirty="0" err="1" smtClean="0">
                <a:effectLst/>
                <a:latin typeface="Times New Roman" pitchFamily="18" charset="0"/>
                <a:cs typeface="Times New Roman" pitchFamily="18" charset="0"/>
              </a:rPr>
              <a:t>ogenic</a:t>
            </a:r>
            <a:r>
              <a:rPr lang="en-US" sz="1800" b="0" dirty="0" smtClean="0">
                <a:effectLst/>
                <a:latin typeface="Times New Roman" pitchFamily="18" charset="0"/>
                <a:cs typeface="Times New Roman" pitchFamily="18" charset="0"/>
              </a:rPr>
              <a:t> amino acids</a:t>
            </a:r>
            <a:r>
              <a:rPr lang="ro-RO" sz="1800" b="0" dirty="0" smtClean="0">
                <a:effectLst/>
                <a:latin typeface="Times New Roman" pitchFamily="18" charset="0"/>
                <a:cs typeface="Times New Roman" pitchFamily="18" charset="0"/>
              </a:rPr>
              <a:t> </a:t>
            </a:r>
            <a:r>
              <a:rPr lang="en-US" sz="1800" b="0" dirty="0" smtClean="0">
                <a:effectLst/>
                <a:latin typeface="Times New Roman" pitchFamily="18" charset="0"/>
                <a:cs typeface="Times New Roman" pitchFamily="18" charset="0"/>
              </a:rPr>
              <a:t>(</a:t>
            </a:r>
            <a:r>
              <a:rPr lang="ro-RO" sz="1800" b="0" dirty="0" smtClean="0">
                <a:effectLst/>
                <a:latin typeface="Times New Roman" pitchFamily="18" charset="0"/>
                <a:cs typeface="Times New Roman" pitchFamily="18" charset="0"/>
              </a:rPr>
              <a:t>no</a:t>
            </a:r>
            <a:r>
              <a:rPr lang="en-US" sz="1800" b="0" dirty="0" smtClean="0">
                <a:effectLst/>
                <a:latin typeface="Times New Roman" pitchFamily="18" charset="0"/>
                <a:cs typeface="Times New Roman" pitchFamily="18" charset="0"/>
              </a:rPr>
              <a:t>t</a:t>
            </a:r>
            <a:r>
              <a:rPr lang="ro-RO" sz="1800" b="0" dirty="0" smtClean="0">
                <a:effectLst/>
                <a:latin typeface="Times New Roman" pitchFamily="18" charset="0"/>
                <a:cs typeface="Times New Roman" pitchFamily="18" charset="0"/>
              </a:rPr>
              <a:t> components of proteins</a:t>
            </a:r>
            <a:r>
              <a:rPr lang="en-US" sz="1800" b="0" dirty="0" smtClean="0">
                <a:effectLst/>
                <a:latin typeface="Times New Roman" pitchFamily="18" charset="0"/>
                <a:cs typeface="Times New Roman" pitchFamily="18" charset="0"/>
              </a:rPr>
              <a:t>)</a:t>
            </a:r>
            <a:br>
              <a:rPr lang="en-US" sz="1800" b="0" dirty="0" smtClean="0">
                <a:effectLst/>
                <a:latin typeface="Times New Roman" pitchFamily="18" charset="0"/>
                <a:cs typeface="Times New Roman" pitchFamily="18" charset="0"/>
              </a:rPr>
            </a:br>
            <a:r>
              <a:rPr lang="en-US" sz="1800" b="0" dirty="0" smtClean="0">
                <a:effectLst/>
                <a:latin typeface="Times New Roman" pitchFamily="18" charset="0"/>
                <a:cs typeface="Times New Roman" pitchFamily="18" charset="0"/>
              </a:rPr>
              <a:t> </a:t>
            </a:r>
            <a:r>
              <a:rPr lang="en-US" dirty="0" smtClean="0">
                <a:effectLst/>
                <a:latin typeface="Times New Roman" pitchFamily="18" charset="0"/>
                <a:cs typeface="Times New Roman" pitchFamily="18" charset="0"/>
              </a:rPr>
              <a:t/>
            </a:r>
            <a:br>
              <a:rPr lang="en-US" dirty="0" smtClean="0">
                <a:effectLst/>
                <a:latin typeface="Times New Roman" pitchFamily="18" charset="0"/>
                <a:cs typeface="Times New Roman" pitchFamily="18" charset="0"/>
              </a:rPr>
            </a:br>
            <a:r>
              <a:rPr lang="en-US" sz="2000" dirty="0" smtClean="0">
                <a:effectLst/>
                <a:latin typeface="Times New Roman" pitchFamily="18" charset="0"/>
                <a:cs typeface="Times New Roman" pitchFamily="18" charset="0"/>
              </a:rPr>
              <a:t>Functions of amino acids</a:t>
            </a:r>
            <a:r>
              <a:rPr lang="en-US" altLang="en-US" sz="2000" b="0" dirty="0" smtClean="0">
                <a:effectLst/>
                <a:latin typeface="Times New Roman" pitchFamily="18" charset="0"/>
                <a:cs typeface="Times New Roman" pitchFamily="18" charset="0"/>
              </a:rPr>
              <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Structural Function</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Peptides, proteins (enzymes, plasma and tissue proteins)</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Hormones .</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Histamine is the mediator of allergic reactions.</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Neurotransmitters (</a:t>
            </a:r>
            <a:r>
              <a:rPr lang="en-US" altLang="en-US" sz="2000" b="0" dirty="0" err="1" smtClean="0">
                <a:effectLst/>
                <a:latin typeface="Times New Roman" pitchFamily="18" charset="0"/>
                <a:cs typeface="Times New Roman" pitchFamily="18" charset="0"/>
              </a:rPr>
              <a:t>glycine</a:t>
            </a:r>
            <a:r>
              <a:rPr lang="en-US" altLang="en-US" sz="2000" b="0" dirty="0" smtClean="0">
                <a:effectLst/>
                <a:latin typeface="Times New Roman" pitchFamily="18" charset="0"/>
                <a:cs typeface="Times New Roman" pitchFamily="18" charset="0"/>
              </a:rPr>
              <a:t> , glutamate)</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Health and growth</a:t>
            </a:r>
            <a:br>
              <a:rPr lang="en-US" altLang="en-US" sz="2000" b="0" dirty="0" smtClean="0">
                <a:effectLst/>
                <a:latin typeface="Times New Roman" pitchFamily="18" charset="0"/>
                <a:cs typeface="Times New Roman" pitchFamily="18" charset="0"/>
              </a:rPr>
            </a:br>
            <a:r>
              <a:rPr lang="en-US" sz="2000" dirty="0" smtClean="0">
                <a:effectLst/>
                <a:latin typeface="Times New Roman" pitchFamily="18" charset="0"/>
                <a:cs typeface="Times New Roman" pitchFamily="18" charset="0"/>
              </a:rPr>
              <a:t>From where Amino acid come ?</a:t>
            </a:r>
            <a:r>
              <a:rPr lang="en-US" altLang="en-US" sz="2000" b="0" dirty="0" smtClean="0">
                <a:effectLst/>
                <a:latin typeface="Times New Roman" pitchFamily="18" charset="0"/>
                <a:cs typeface="Times New Roman" pitchFamily="18" charset="0"/>
              </a:rPr>
              <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present in body/cells)</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Foods </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Synthesized from other metabolic compounds inside the body</a:t>
            </a:r>
            <a:br>
              <a:rPr lang="en-US" altLang="en-US" sz="2000" b="0" dirty="0" smtClean="0">
                <a:effectLst/>
                <a:latin typeface="Times New Roman" pitchFamily="18" charset="0"/>
                <a:cs typeface="Times New Roman" pitchFamily="18" charset="0"/>
              </a:rPr>
            </a:br>
            <a:r>
              <a:rPr lang="en-US" altLang="en-US" sz="2000" b="0" dirty="0" smtClean="0">
                <a:effectLst/>
                <a:latin typeface="Times New Roman" pitchFamily="18" charset="0"/>
                <a:cs typeface="Times New Roman" pitchFamily="18" charset="0"/>
              </a:rPr>
              <a:t>            - Degradation of proteins inside the cell</a:t>
            </a:r>
            <a:endParaRPr lang="ar-IQ" sz="2000" b="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16000" y="514350"/>
            <a:ext cx="7010400" cy="6309420"/>
          </a:xfrm>
          <a:prstGeom prst="rect">
            <a:avLst/>
          </a:prstGeom>
        </p:spPr>
        <p:txBody>
          <a:bodyPr wrap="square">
            <a:spAutoFit/>
          </a:bodyPr>
          <a:lstStyle/>
          <a:p>
            <a:pPr algn="l" rtl="0"/>
            <a:r>
              <a:rPr lang="ro-RO" b="1" dirty="0" smtClean="0">
                <a:latin typeface="Times New Roman" pitchFamily="18" charset="0"/>
                <a:cs typeface="Times New Roman" pitchFamily="18" charset="0"/>
              </a:rPr>
              <a:t>Structure of proteogenic amino acids:</a:t>
            </a:r>
            <a:endParaRPr lang="en-US" b="1" dirty="0" smtClean="0">
              <a:latin typeface="Times New Roman" pitchFamily="18" charset="0"/>
              <a:cs typeface="Times New Roman" pitchFamily="18" charset="0"/>
            </a:endParaRPr>
          </a:p>
          <a:p>
            <a:pPr algn="l" rtl="0"/>
            <a:r>
              <a:rPr lang="ro-RO" dirty="0" smtClean="0">
                <a:latin typeface="Times New Roman" pitchFamily="18" charset="0"/>
                <a:cs typeface="Times New Roman" pitchFamily="18" charset="0"/>
              </a:rPr>
              <a:t>           All protein amino acids are L-amino acids bearing an NH</a:t>
            </a:r>
            <a:r>
              <a:rPr lang="ro-RO" baseline="-25000" dirty="0" smtClean="0">
                <a:latin typeface="Times New Roman" pitchFamily="18" charset="0"/>
                <a:cs typeface="Times New Roman" pitchFamily="18" charset="0"/>
              </a:rPr>
              <a:t>2</a:t>
            </a:r>
            <a:r>
              <a:rPr lang="ro-RO"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COOH </a:t>
            </a:r>
            <a:r>
              <a:rPr lang="ro-RO" dirty="0" smtClean="0">
                <a:latin typeface="Times New Roman" pitchFamily="18" charset="0"/>
                <a:cs typeface="Times New Roman" pitchFamily="18" charset="0"/>
              </a:rPr>
              <a:t>group</a:t>
            </a:r>
            <a:r>
              <a:rPr lang="en-US" dirty="0" smtClean="0">
                <a:latin typeface="Times New Roman" pitchFamily="18" charset="0"/>
                <a:cs typeface="Times New Roman" pitchFamily="18" charset="0"/>
              </a:rPr>
              <a:t>s</a:t>
            </a:r>
            <a:r>
              <a:rPr lang="ro-RO" dirty="0" smtClean="0">
                <a:latin typeface="Times New Roman" pitchFamily="18" charset="0"/>
                <a:cs typeface="Times New Roman" pitchFamily="18" charset="0"/>
              </a:rPr>
              <a:t> on the carbon at α-position: </a:t>
            </a:r>
            <a:endParaRPr lang="en-US"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r>
              <a:rPr lang="en-US" sz="1600" dirty="0" smtClean="0">
                <a:latin typeface="Times New Roman" pitchFamily="18" charset="0"/>
                <a:cs typeface="Times New Roman" pitchFamily="18" charset="0"/>
              </a:rPr>
              <a:t>Tetrahedral carbon atom</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α</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carbon ) attached to</a:t>
            </a:r>
            <a:r>
              <a:rPr lang="ar-IQ"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lvl="0" algn="l" rtl="0"/>
            <a:r>
              <a:rPr lang="en-US" sz="1600" dirty="0" smtClean="0">
                <a:latin typeface="Times New Roman" pitchFamily="18" charset="0"/>
                <a:cs typeface="Times New Roman" pitchFamily="18" charset="0"/>
              </a:rPr>
              <a:t>1. carboxylic acid group</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COOH </a:t>
            </a:r>
          </a:p>
          <a:p>
            <a:pPr lvl="0" algn="l" rtl="0"/>
            <a:r>
              <a:rPr lang="en-US" sz="1600" dirty="0" smtClean="0">
                <a:latin typeface="Times New Roman" pitchFamily="18" charset="0"/>
                <a:cs typeface="Times New Roman" pitchFamily="18" charset="0"/>
              </a:rPr>
              <a:t>2. amino group     </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NH</a:t>
            </a:r>
            <a:r>
              <a:rPr lang="en-US" sz="1600" baseline="-25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 </a:t>
            </a:r>
          </a:p>
          <a:p>
            <a:pPr algn="l" rtl="0"/>
            <a:r>
              <a:rPr lang="en-US" sz="1600" dirty="0" smtClean="0">
                <a:latin typeface="Times New Roman" pitchFamily="18" charset="0"/>
                <a:cs typeface="Times New Roman" pitchFamily="18" charset="0"/>
              </a:rPr>
              <a:t>3. R-groups, that distinguish one amino acid from</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another</a:t>
            </a:r>
            <a:r>
              <a:rPr lang="ar-IQ"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except </a:t>
            </a:r>
          </a:p>
          <a:p>
            <a:pPr algn="l" rtl="0"/>
            <a:r>
              <a:rPr lang="en-US" sz="1600" dirty="0" err="1" smtClean="0">
                <a:latin typeface="Times New Roman" pitchFamily="18" charset="0"/>
                <a:cs typeface="Times New Roman" pitchFamily="18" charset="0"/>
              </a:rPr>
              <a:t>glycine</a:t>
            </a:r>
            <a:r>
              <a:rPr lang="en-US" sz="1600" dirty="0" smtClean="0">
                <a:latin typeface="Times New Roman" pitchFamily="18" charset="0"/>
                <a:cs typeface="Times New Roman" pitchFamily="18" charset="0"/>
              </a:rPr>
              <a:t> where the R-group is H</a:t>
            </a:r>
          </a:p>
          <a:p>
            <a:pPr algn="l" rtl="0"/>
            <a:r>
              <a:rPr lang="en-US" sz="1600" dirty="0" smtClean="0">
                <a:latin typeface="Times New Roman" pitchFamily="18" charset="0"/>
                <a:cs typeface="Times New Roman" pitchFamily="18" charset="0"/>
              </a:rPr>
              <a:t>4. H atom</a:t>
            </a:r>
          </a:p>
          <a:p>
            <a:pPr algn="l" rtl="0"/>
            <a:endParaRPr lang="en-US" sz="1400" dirty="0" smtClean="0">
              <a:latin typeface="Times New Roman" pitchFamily="18" charset="0"/>
              <a:cs typeface="Times New Roman" pitchFamily="18" charset="0"/>
            </a:endParaRPr>
          </a:p>
          <a:p>
            <a:pPr algn="l" rtl="0"/>
            <a:r>
              <a:rPr lang="en-US" b="1" dirty="0" smtClean="0">
                <a:latin typeface="Times New Roman" pitchFamily="18" charset="0"/>
                <a:cs typeface="Times New Roman" pitchFamily="18" charset="0"/>
              </a:rPr>
              <a:t>Forms of amino acids:</a:t>
            </a:r>
          </a:p>
          <a:p>
            <a:pPr algn="l" rtl="0"/>
            <a:r>
              <a:rPr lang="en-US" sz="1400" b="1" dirty="0" smtClean="0">
                <a:latin typeface="Times New Roman" pitchFamily="18" charset="0"/>
                <a:cs typeface="Times New Roman" pitchFamily="18" charset="0"/>
              </a:rPr>
              <a:t> </a:t>
            </a: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algn="l" rtl="0"/>
            <a:endParaRPr lang="en-US" sz="1400" dirty="0" smtClean="0">
              <a:latin typeface="Times New Roman" pitchFamily="18" charset="0"/>
              <a:cs typeface="Times New Roman" pitchFamily="18" charset="0"/>
            </a:endParaRPr>
          </a:p>
          <a:p>
            <a:pPr lvl="1" algn="just" rtl="0" eaLnBrk="1" hangingPunct="1">
              <a:buNone/>
              <a:defRPr/>
            </a:pPr>
            <a:endParaRPr lang="en-US" sz="1400" dirty="0" smtClean="0">
              <a:latin typeface="Times New Roman" pitchFamily="18" charset="0"/>
              <a:cs typeface="Times New Roman" pitchFamily="18" charset="0"/>
            </a:endParaRPr>
          </a:p>
          <a:p>
            <a:pPr lvl="1" algn="just" eaLnBrk="1" hangingPunct="1">
              <a:buNone/>
              <a:defRPr/>
            </a:pPr>
            <a:endParaRPr lang="en-US" sz="1400" dirty="0" smtClean="0">
              <a:latin typeface="Times New Roman" pitchFamily="18" charset="0"/>
              <a:cs typeface="Times New Roman" pitchFamily="18" charset="0"/>
            </a:endParaRPr>
          </a:p>
          <a:p>
            <a:pPr lvl="1" algn="just" eaLnBrk="1" hangingPunct="1">
              <a:buNone/>
              <a:defRPr/>
            </a:pPr>
            <a:endParaRPr lang="en-US" sz="1400" dirty="0" smtClean="0">
              <a:latin typeface="Times New Roman" pitchFamily="18" charset="0"/>
              <a:cs typeface="Times New Roman" pitchFamily="18" charset="0"/>
            </a:endParaRPr>
          </a:p>
        </p:txBody>
      </p:sp>
      <p:sp>
        <p:nvSpPr>
          <p:cNvPr id="6" name="object 5"/>
          <p:cNvSpPr/>
          <p:nvPr/>
        </p:nvSpPr>
        <p:spPr>
          <a:xfrm>
            <a:off x="2819400" y="1447800"/>
            <a:ext cx="3454400" cy="1200150"/>
          </a:xfrm>
          <a:prstGeom prst="rect">
            <a:avLst/>
          </a:prstGeom>
          <a:blipFill>
            <a:blip r:embed="rId2" cstate="print"/>
            <a:stretch>
              <a:fillRect/>
            </a:stretch>
          </a:blipFill>
        </p:spPr>
        <p:txBody>
          <a:bodyPr wrap="square" lIns="0" tIns="0" rIns="0" bIns="0" rtlCol="0"/>
          <a:lstStyle/>
          <a:p>
            <a:pPr algn="ctr" rtl="0"/>
            <a:endParaRPr/>
          </a:p>
        </p:txBody>
      </p:sp>
      <p:pic>
        <p:nvPicPr>
          <p:cNvPr id="7" name="Picture 2"/>
          <p:cNvPicPr>
            <a:picLocks noChangeAspect="1" noChangeArrowheads="1"/>
          </p:cNvPicPr>
          <p:nvPr/>
        </p:nvPicPr>
        <p:blipFill>
          <a:blip r:embed="rId3"/>
          <a:srcRect/>
          <a:stretch>
            <a:fillRect/>
          </a:stretch>
        </p:blipFill>
        <p:spPr bwMode="auto">
          <a:xfrm>
            <a:off x="533400" y="4800600"/>
            <a:ext cx="7955913" cy="1714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6867" name="Picture 2" descr="C:\Users\Administrator\Pictures\483px-Amino_acids_2.png"/>
          <p:cNvPicPr>
            <a:picLocks noGrp="1" noChangeAspect="1" noChangeArrowheads="1"/>
          </p:cNvPicPr>
          <p:nvPr>
            <p:ph idx="1"/>
          </p:nvPr>
        </p:nvPicPr>
        <p:blipFill>
          <a:blip r:embed="rId2"/>
          <a:srcRect/>
          <a:stretch>
            <a:fillRect/>
          </a:stretch>
        </p:blipFill>
        <p:spPr>
          <a:xfrm>
            <a:off x="304800" y="868364"/>
            <a:ext cx="8432800" cy="5303837"/>
          </a:xfrm>
          <a:noFill/>
        </p:spPr>
      </p:pic>
      <p:sp>
        <p:nvSpPr>
          <p:cNvPr id="6" name="مستطيل 5"/>
          <p:cNvSpPr/>
          <p:nvPr/>
        </p:nvSpPr>
        <p:spPr>
          <a:xfrm>
            <a:off x="2641600" y="228600"/>
            <a:ext cx="3962400" cy="400110"/>
          </a:xfrm>
          <a:prstGeom prst="rect">
            <a:avLst/>
          </a:prstGeom>
        </p:spPr>
        <p:txBody>
          <a:bodyPr>
            <a:spAutoFit/>
          </a:bodyPr>
          <a:lstStyle/>
          <a:p>
            <a:pPr algn="ctr" rtl="0">
              <a:defRPr/>
            </a:pPr>
            <a:r>
              <a:rPr lang="en-US" altLang="ja-JP" sz="2000" b="1" dirty="0" smtClean="0">
                <a:latin typeface="Times New Roman" pitchFamily="18" charset="0"/>
                <a:ea typeface="MS PGothic" pitchFamily="34" charset="-128"/>
                <a:cs typeface="Times New Roman" pitchFamily="18" charset="0"/>
              </a:rPr>
              <a:t>20 Amino </a:t>
            </a:r>
            <a:r>
              <a:rPr lang="en-US" altLang="ja-JP" sz="2000" b="1" dirty="0">
                <a:latin typeface="Times New Roman" pitchFamily="18" charset="0"/>
                <a:ea typeface="MS PGothic" pitchFamily="34" charset="-128"/>
                <a:cs typeface="Times New Roman" pitchFamily="18" charset="0"/>
              </a:rPr>
              <a:t>acids</a:t>
            </a:r>
            <a:endParaRPr lang="ar-SA"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Title 3"/>
          <p:cNvSpPr>
            <a:spLocks noGrp="1"/>
          </p:cNvSpPr>
          <p:nvPr>
            <p:ph type="title"/>
          </p:nvPr>
        </p:nvSpPr>
        <p:spPr>
          <a:xfrm>
            <a:off x="685800" y="0"/>
            <a:ext cx="4013200" cy="411162"/>
          </a:xfrm>
        </p:spPr>
        <p:txBody>
          <a:bodyPr/>
          <a:lstStyle/>
          <a:p>
            <a:pPr>
              <a:defRPr/>
            </a:pPr>
            <a:r>
              <a:rPr lang="en-US" sz="1600" dirty="0" smtClean="0">
                <a:effectLst/>
                <a:latin typeface="Times New Roman" pitchFamily="18" charset="0"/>
                <a:cs typeface="Times New Roman" pitchFamily="18" charset="0"/>
              </a:rPr>
              <a:t>Amino Acids Abbreviations</a:t>
            </a:r>
          </a:p>
        </p:txBody>
      </p:sp>
      <p:sp>
        <p:nvSpPr>
          <p:cNvPr id="35845" name="Content Placeholder 5"/>
          <p:cNvSpPr>
            <a:spLocks noGrp="1"/>
          </p:cNvSpPr>
          <p:nvPr>
            <p:ph sz="half" idx="2"/>
          </p:nvPr>
        </p:nvSpPr>
        <p:spPr>
          <a:xfrm>
            <a:off x="609600" y="381000"/>
            <a:ext cx="4040188" cy="1939925"/>
          </a:xfrm>
        </p:spPr>
        <p:txBody>
          <a:bodyPr/>
          <a:lstStyle/>
          <a:p>
            <a:pPr algn="just">
              <a:buNone/>
              <a:defRPr/>
            </a:pPr>
            <a:r>
              <a:rPr lang="en-US" sz="1400" b="1" dirty="0" smtClean="0">
                <a:effectLst/>
                <a:latin typeface="Times New Roman" pitchFamily="18" charset="0"/>
                <a:cs typeface="Times New Roman" pitchFamily="18" charset="0"/>
              </a:rPr>
              <a:t>Three letter (examples)</a:t>
            </a:r>
          </a:p>
          <a:p>
            <a:pPr algn="just">
              <a:defRPr/>
            </a:pPr>
            <a:r>
              <a:rPr lang="en-US" sz="1400" dirty="0" err="1" smtClean="0">
                <a:effectLst/>
                <a:latin typeface="Times New Roman" pitchFamily="18" charset="0"/>
                <a:cs typeface="Times New Roman" pitchFamily="18" charset="0"/>
              </a:rPr>
              <a:t>Alanine</a:t>
            </a:r>
            <a:r>
              <a:rPr lang="en-US" sz="1400" dirty="0" smtClean="0">
                <a:effectLst/>
                <a:latin typeface="Times New Roman" pitchFamily="18" charset="0"/>
                <a:cs typeface="Times New Roman" pitchFamily="18" charset="0"/>
              </a:rPr>
              <a:t>, Ala</a:t>
            </a:r>
          </a:p>
          <a:p>
            <a:pPr algn="just">
              <a:defRPr/>
            </a:pPr>
            <a:r>
              <a:rPr lang="en-US" sz="1400" dirty="0" err="1" smtClean="0">
                <a:effectLst/>
                <a:latin typeface="Times New Roman" pitchFamily="18" charset="0"/>
                <a:cs typeface="Times New Roman" pitchFamily="18" charset="0"/>
              </a:rPr>
              <a:t>Glycine</a:t>
            </a:r>
            <a:r>
              <a:rPr lang="en-US" sz="1400" dirty="0" smtClean="0">
                <a:effectLst/>
                <a:latin typeface="Times New Roman" pitchFamily="18" charset="0"/>
                <a:cs typeface="Times New Roman" pitchFamily="18" charset="0"/>
              </a:rPr>
              <a:t>, </a:t>
            </a:r>
            <a:r>
              <a:rPr lang="en-US" sz="1400" dirty="0" err="1" smtClean="0">
                <a:effectLst/>
                <a:latin typeface="Times New Roman" pitchFamily="18" charset="0"/>
                <a:cs typeface="Times New Roman" pitchFamily="18" charset="0"/>
              </a:rPr>
              <a:t>Gly</a:t>
            </a:r>
            <a:r>
              <a:rPr lang="en-US" sz="1400" dirty="0" smtClean="0">
                <a:effectLst/>
                <a:latin typeface="Times New Roman" pitchFamily="18" charset="0"/>
                <a:cs typeface="Times New Roman" pitchFamily="18" charset="0"/>
              </a:rPr>
              <a:t>	</a:t>
            </a:r>
          </a:p>
          <a:p>
            <a:pPr algn="just">
              <a:defRPr/>
            </a:pPr>
            <a:r>
              <a:rPr lang="en-US" sz="1400" dirty="0" err="1" smtClean="0">
                <a:effectLst/>
                <a:latin typeface="Times New Roman" pitchFamily="18" charset="0"/>
                <a:cs typeface="Times New Roman" pitchFamily="18" charset="0"/>
              </a:rPr>
              <a:t>Aspartate</a:t>
            </a:r>
            <a:r>
              <a:rPr lang="en-US" sz="1400" dirty="0" smtClean="0">
                <a:effectLst/>
                <a:latin typeface="Times New Roman" pitchFamily="18" charset="0"/>
                <a:cs typeface="Times New Roman" pitchFamily="18" charset="0"/>
              </a:rPr>
              <a:t>, Asp</a:t>
            </a:r>
          </a:p>
          <a:p>
            <a:pPr algn="just">
              <a:defRPr/>
            </a:pPr>
            <a:r>
              <a:rPr lang="en-US" sz="1400" dirty="0" err="1" smtClean="0">
                <a:effectLst/>
                <a:latin typeface="Times New Roman" pitchFamily="18" charset="0"/>
                <a:cs typeface="Times New Roman" pitchFamily="18" charset="0"/>
              </a:rPr>
              <a:t>Aspargine</a:t>
            </a:r>
            <a:r>
              <a:rPr lang="en-US" sz="1400" dirty="0" smtClean="0">
                <a:effectLst/>
                <a:latin typeface="Times New Roman" pitchFamily="18" charset="0"/>
                <a:cs typeface="Times New Roman" pitchFamily="18" charset="0"/>
              </a:rPr>
              <a:t>, </a:t>
            </a:r>
            <a:r>
              <a:rPr lang="en-US" sz="1400" dirty="0" err="1" smtClean="0">
                <a:effectLst/>
                <a:latin typeface="Times New Roman" pitchFamily="18" charset="0"/>
                <a:cs typeface="Times New Roman" pitchFamily="18" charset="0"/>
              </a:rPr>
              <a:t>Asn</a:t>
            </a:r>
            <a:endParaRPr lang="en-US" sz="1400" dirty="0" smtClean="0">
              <a:effectLst/>
              <a:latin typeface="Times New Roman" pitchFamily="18" charset="0"/>
              <a:cs typeface="Times New Roman" pitchFamily="18" charset="0"/>
            </a:endParaRPr>
          </a:p>
          <a:p>
            <a:pPr algn="just">
              <a:defRPr/>
            </a:pPr>
            <a:r>
              <a:rPr lang="en-US" sz="1400" dirty="0" smtClean="0">
                <a:effectLst/>
                <a:latin typeface="Times New Roman" pitchFamily="18" charset="0"/>
                <a:cs typeface="Times New Roman" pitchFamily="18" charset="0"/>
              </a:rPr>
              <a:t>Glutamate, </a:t>
            </a:r>
            <a:r>
              <a:rPr lang="en-US" sz="1400" dirty="0" err="1" smtClean="0">
                <a:effectLst/>
                <a:latin typeface="Times New Roman" pitchFamily="18" charset="0"/>
                <a:cs typeface="Times New Roman" pitchFamily="18" charset="0"/>
              </a:rPr>
              <a:t>Glu</a:t>
            </a:r>
            <a:endParaRPr lang="en-US" sz="1400" dirty="0" smtClean="0">
              <a:effectLst/>
              <a:latin typeface="Times New Roman" pitchFamily="18" charset="0"/>
              <a:cs typeface="Times New Roman" pitchFamily="18" charset="0"/>
            </a:endParaRPr>
          </a:p>
          <a:p>
            <a:pPr algn="just">
              <a:defRPr/>
            </a:pPr>
            <a:r>
              <a:rPr lang="en-US" sz="1400" dirty="0" smtClean="0">
                <a:effectLst/>
                <a:latin typeface="Times New Roman" pitchFamily="18" charset="0"/>
                <a:cs typeface="Times New Roman" pitchFamily="18" charset="0"/>
              </a:rPr>
              <a:t>Glutamine, </a:t>
            </a:r>
            <a:r>
              <a:rPr lang="en-US" sz="1400" dirty="0" err="1" smtClean="0">
                <a:effectLst/>
                <a:latin typeface="Times New Roman" pitchFamily="18" charset="0"/>
                <a:cs typeface="Times New Roman" pitchFamily="18" charset="0"/>
              </a:rPr>
              <a:t>Gln</a:t>
            </a:r>
            <a:endParaRPr lang="en-US" sz="1400" dirty="0" smtClean="0">
              <a:effectLst/>
              <a:latin typeface="Times New Roman" pitchFamily="18" charset="0"/>
              <a:cs typeface="Times New Roman" pitchFamily="18" charset="0"/>
            </a:endParaRPr>
          </a:p>
          <a:p>
            <a:pPr algn="just">
              <a:defRPr/>
            </a:pPr>
            <a:r>
              <a:rPr lang="en-US" sz="1400" dirty="0" smtClean="0">
                <a:effectLst/>
                <a:latin typeface="Times New Roman" pitchFamily="18" charset="0"/>
                <a:cs typeface="Times New Roman" pitchFamily="18" charset="0"/>
              </a:rPr>
              <a:t>Tyrosine, Tyr</a:t>
            </a:r>
          </a:p>
          <a:p>
            <a:pPr algn="just">
              <a:defRPr/>
            </a:pPr>
            <a:r>
              <a:rPr lang="en-US" sz="1400" dirty="0" smtClean="0">
                <a:effectLst/>
                <a:latin typeface="Times New Roman" pitchFamily="18" charset="0"/>
                <a:cs typeface="Times New Roman" pitchFamily="18" charset="0"/>
              </a:rPr>
              <a:t>Tryptophan, </a:t>
            </a:r>
            <a:r>
              <a:rPr lang="en-US" sz="1400" dirty="0" err="1" smtClean="0">
                <a:effectLst/>
                <a:latin typeface="Times New Roman" pitchFamily="18" charset="0"/>
                <a:cs typeface="Times New Roman" pitchFamily="18" charset="0"/>
              </a:rPr>
              <a:t>Trp</a:t>
            </a:r>
            <a:r>
              <a:rPr lang="en-US" sz="1400" dirty="0" smtClean="0">
                <a:effectLst/>
                <a:latin typeface="Times New Roman" pitchFamily="18" charset="0"/>
                <a:cs typeface="Times New Roman" pitchFamily="18" charset="0"/>
              </a:rPr>
              <a:t>	</a:t>
            </a:r>
            <a:r>
              <a:rPr lang="en-US" dirty="0" smtClean="0">
                <a:latin typeface="Comic Sans MS" pitchFamily="66" charset="0"/>
              </a:rPr>
              <a:t>	</a:t>
            </a:r>
          </a:p>
        </p:txBody>
      </p:sp>
      <p:sp>
        <p:nvSpPr>
          <p:cNvPr id="35847" name="Content Placeholder 7"/>
          <p:cNvSpPr>
            <a:spLocks noGrp="1"/>
          </p:cNvSpPr>
          <p:nvPr>
            <p:ph sz="quarter" idx="4"/>
          </p:nvPr>
        </p:nvSpPr>
        <p:spPr>
          <a:xfrm>
            <a:off x="4953000" y="228600"/>
            <a:ext cx="2990849" cy="1768475"/>
          </a:xfrm>
        </p:spPr>
        <p:txBody>
          <a:bodyPr/>
          <a:lstStyle/>
          <a:p>
            <a:pPr algn="just">
              <a:buNone/>
              <a:defRPr/>
            </a:pPr>
            <a:r>
              <a:rPr lang="en-US" sz="1400" b="1" dirty="0" smtClean="0">
                <a:effectLst/>
                <a:latin typeface="Times New Roman" pitchFamily="18" charset="0"/>
                <a:cs typeface="Times New Roman" pitchFamily="18" charset="0"/>
              </a:rPr>
              <a:t>One letter (examples)</a:t>
            </a:r>
          </a:p>
          <a:p>
            <a:pPr algn="just">
              <a:defRPr/>
            </a:pPr>
            <a:r>
              <a:rPr lang="en-US" sz="1400" dirty="0" err="1" smtClean="0">
                <a:effectLst/>
                <a:latin typeface="Times New Roman" pitchFamily="18" charset="0"/>
                <a:cs typeface="Times New Roman" pitchFamily="18" charset="0"/>
              </a:rPr>
              <a:t>Alanine</a:t>
            </a:r>
            <a:r>
              <a:rPr lang="en-US" sz="1400" dirty="0" smtClean="0">
                <a:effectLst/>
                <a:latin typeface="Times New Roman" pitchFamily="18" charset="0"/>
                <a:cs typeface="Times New Roman" pitchFamily="18" charset="0"/>
              </a:rPr>
              <a:t>, A</a:t>
            </a:r>
          </a:p>
          <a:p>
            <a:pPr algn="just">
              <a:defRPr/>
            </a:pPr>
            <a:r>
              <a:rPr lang="en-US" sz="1400" dirty="0" err="1" smtClean="0">
                <a:effectLst/>
                <a:latin typeface="Times New Roman" pitchFamily="18" charset="0"/>
                <a:cs typeface="Times New Roman" pitchFamily="18" charset="0"/>
              </a:rPr>
              <a:t>Glycine</a:t>
            </a:r>
            <a:r>
              <a:rPr lang="en-US" sz="1400" dirty="0" smtClean="0">
                <a:effectLst/>
                <a:latin typeface="Times New Roman" pitchFamily="18" charset="0"/>
                <a:cs typeface="Times New Roman" pitchFamily="18" charset="0"/>
              </a:rPr>
              <a:t>, G</a:t>
            </a:r>
          </a:p>
          <a:p>
            <a:pPr algn="just">
              <a:defRPr/>
            </a:pPr>
            <a:r>
              <a:rPr lang="en-US" sz="1400" dirty="0" err="1" smtClean="0">
                <a:effectLst/>
                <a:latin typeface="Times New Roman" pitchFamily="18" charset="0"/>
                <a:cs typeface="Times New Roman" pitchFamily="18" charset="0"/>
              </a:rPr>
              <a:t>Aspartate</a:t>
            </a:r>
            <a:r>
              <a:rPr lang="en-US" sz="1400" dirty="0" smtClean="0">
                <a:effectLst/>
                <a:latin typeface="Times New Roman" pitchFamily="18" charset="0"/>
                <a:cs typeface="Times New Roman" pitchFamily="18" charset="0"/>
              </a:rPr>
              <a:t>, D</a:t>
            </a:r>
          </a:p>
          <a:p>
            <a:pPr algn="just">
              <a:defRPr/>
            </a:pPr>
            <a:r>
              <a:rPr lang="en-US" sz="1400" dirty="0" err="1" smtClean="0">
                <a:effectLst/>
                <a:latin typeface="Times New Roman" pitchFamily="18" charset="0"/>
                <a:cs typeface="Times New Roman" pitchFamily="18" charset="0"/>
              </a:rPr>
              <a:t>Aspargine</a:t>
            </a:r>
            <a:r>
              <a:rPr lang="en-US" sz="1400" dirty="0" smtClean="0">
                <a:effectLst/>
                <a:latin typeface="Times New Roman" pitchFamily="18" charset="0"/>
                <a:cs typeface="Times New Roman" pitchFamily="18" charset="0"/>
              </a:rPr>
              <a:t>, N</a:t>
            </a:r>
          </a:p>
          <a:p>
            <a:pPr algn="just">
              <a:defRPr/>
            </a:pPr>
            <a:r>
              <a:rPr lang="en-US" sz="1400" dirty="0" smtClean="0">
                <a:effectLst/>
                <a:latin typeface="Times New Roman" pitchFamily="18" charset="0"/>
                <a:cs typeface="Times New Roman" pitchFamily="18" charset="0"/>
              </a:rPr>
              <a:t>Glutamate, E</a:t>
            </a:r>
          </a:p>
          <a:p>
            <a:pPr algn="just">
              <a:defRPr/>
            </a:pPr>
            <a:r>
              <a:rPr lang="en-US" sz="1400" dirty="0" smtClean="0">
                <a:effectLst/>
                <a:latin typeface="Times New Roman" pitchFamily="18" charset="0"/>
                <a:cs typeface="Times New Roman" pitchFamily="18" charset="0"/>
              </a:rPr>
              <a:t>Glutamine, Q</a:t>
            </a:r>
          </a:p>
          <a:p>
            <a:pPr algn="just">
              <a:defRPr/>
            </a:pPr>
            <a:r>
              <a:rPr lang="en-US" sz="1400" dirty="0" smtClean="0">
                <a:effectLst/>
                <a:latin typeface="Times New Roman" pitchFamily="18" charset="0"/>
                <a:cs typeface="Times New Roman" pitchFamily="18" charset="0"/>
              </a:rPr>
              <a:t>Tyrosine, Y</a:t>
            </a:r>
          </a:p>
          <a:p>
            <a:pPr algn="just">
              <a:defRPr/>
            </a:pPr>
            <a:r>
              <a:rPr lang="en-US" sz="1400" dirty="0" smtClean="0">
                <a:effectLst/>
                <a:latin typeface="Times New Roman" pitchFamily="18" charset="0"/>
                <a:cs typeface="Times New Roman" pitchFamily="18" charset="0"/>
              </a:rPr>
              <a:t>Tryptophan, W</a:t>
            </a:r>
          </a:p>
        </p:txBody>
      </p:sp>
      <p:sp>
        <p:nvSpPr>
          <p:cNvPr id="12" name="TextBox 11"/>
          <p:cNvSpPr txBox="1"/>
          <p:nvPr/>
        </p:nvSpPr>
        <p:spPr>
          <a:xfrm>
            <a:off x="381000" y="2819400"/>
            <a:ext cx="8458200" cy="4616648"/>
          </a:xfrm>
          <a:prstGeom prst="rect">
            <a:avLst/>
          </a:prstGeom>
          <a:noFill/>
        </p:spPr>
        <p:txBody>
          <a:bodyPr wrap="square" rtlCol="1">
            <a:spAutoFit/>
          </a:bodyPr>
          <a:lstStyle/>
          <a:p>
            <a:pPr algn="just" rtl="0">
              <a:lnSpc>
                <a:spcPct val="150000"/>
              </a:lnSpc>
              <a:buNone/>
              <a:defRPr/>
            </a:pPr>
            <a:r>
              <a:rPr lang="en-US" sz="1600" b="1" dirty="0" smtClean="0">
                <a:latin typeface="Times New Roman" pitchFamily="18" charset="0"/>
                <a:cs typeface="Times New Roman" pitchFamily="18" charset="0"/>
              </a:rPr>
              <a:t>Importance of functional groups (R)</a:t>
            </a:r>
            <a:endParaRPr lang="en-US" sz="1400" b="1" dirty="0" smtClean="0">
              <a:latin typeface="Times New Roman" pitchFamily="18" charset="0"/>
              <a:cs typeface="Times New Roman" pitchFamily="18" charset="0"/>
            </a:endParaRPr>
          </a:p>
          <a:p>
            <a:pPr algn="just" rtl="0">
              <a:lnSpc>
                <a:spcPct val="150000"/>
              </a:lnSpc>
              <a:buFont typeface="Arial" pitchFamily="34" charset="0"/>
              <a:buChar char="•"/>
              <a:defRPr/>
            </a:pPr>
            <a:r>
              <a:rPr lang="en-US" sz="1400" dirty="0" smtClean="0">
                <a:latin typeface="Times New Roman" pitchFamily="18" charset="0"/>
                <a:cs typeface="Times New Roman" pitchFamily="18" charset="0"/>
              </a:rPr>
              <a:t>Unique to each amino acid</a:t>
            </a:r>
          </a:p>
          <a:p>
            <a:pPr algn="just" rtl="0">
              <a:lnSpc>
                <a:spcPct val="150000"/>
              </a:lnSpc>
              <a:buFont typeface="Arial" pitchFamily="34" charset="0"/>
              <a:buChar char="•"/>
              <a:defRPr/>
            </a:pPr>
            <a:r>
              <a:rPr lang="en-US" sz="1400" dirty="0" smtClean="0">
                <a:latin typeface="Times New Roman" pitchFamily="18" charset="0"/>
                <a:cs typeface="Times New Roman" pitchFamily="18" charset="0"/>
              </a:rPr>
              <a:t>Determine the role that the amino acid plays in a protein</a:t>
            </a:r>
          </a:p>
          <a:p>
            <a:pPr algn="just" rtl="0">
              <a:lnSpc>
                <a:spcPct val="150000"/>
              </a:lnSpc>
              <a:buFont typeface="Arial" pitchFamily="34" charset="0"/>
              <a:buChar char="•"/>
              <a:defRPr/>
            </a:pPr>
            <a:r>
              <a:rPr lang="en-US" sz="1400" dirty="0" smtClean="0">
                <a:latin typeface="Times New Roman" pitchFamily="18" charset="0"/>
                <a:cs typeface="Times New Roman" pitchFamily="18" charset="0"/>
              </a:rPr>
              <a:t>Different amino acids have interesting properties because they have a variety of structural parts which result in different polarities and solubility. </a:t>
            </a:r>
          </a:p>
          <a:p>
            <a:pPr algn="l" rtl="0">
              <a:lnSpc>
                <a:spcPct val="150000"/>
              </a:lnSpc>
            </a:pPr>
            <a:r>
              <a:rPr lang="ro-RO" sz="1400" b="1" dirty="0" smtClean="0">
                <a:latin typeface="Times New Roman" pitchFamily="18" charset="0"/>
                <a:cs typeface="Times New Roman" pitchFamily="18" charset="0"/>
              </a:rPr>
              <a:t>Classifications of amino acids:</a:t>
            </a:r>
            <a:endParaRPr lang="en-US" sz="1400" b="1" dirty="0" smtClean="0">
              <a:latin typeface="Times New Roman" pitchFamily="18" charset="0"/>
              <a:cs typeface="Times New Roman" pitchFamily="18" charset="0"/>
            </a:endParaRPr>
          </a:p>
          <a:p>
            <a:pPr lvl="0" algn="l" rtl="0">
              <a:lnSpc>
                <a:spcPct val="150000"/>
              </a:lnSpc>
            </a:pPr>
            <a:r>
              <a:rPr lang="en-US" sz="1400" b="1" dirty="0" smtClean="0">
                <a:latin typeface="Times New Roman" pitchFamily="18" charset="0"/>
                <a:cs typeface="Times New Roman" pitchFamily="18" charset="0"/>
              </a:rPr>
              <a:t>1. Chemical classification</a:t>
            </a:r>
            <a:r>
              <a:rPr lang="ar-IQ" sz="1400" b="1" dirty="0" smtClean="0">
                <a:latin typeface="Times New Roman" pitchFamily="18" charset="0"/>
                <a:cs typeface="Times New Roman" pitchFamily="18" charset="0"/>
              </a:rPr>
              <a:t>: </a:t>
            </a:r>
            <a:endParaRPr lang="en-US" sz="1400" b="1" dirty="0" smtClean="0">
              <a:latin typeface="Times New Roman" pitchFamily="18" charset="0"/>
              <a:cs typeface="Times New Roman" pitchFamily="18" charset="0"/>
            </a:endParaRPr>
          </a:p>
          <a:p>
            <a:pPr lvl="1" algn="l" rtl="0">
              <a:lnSpc>
                <a:spcPct val="150000"/>
              </a:lnSpc>
            </a:pPr>
            <a:r>
              <a:rPr lang="en-US" sz="1400" b="1" dirty="0" smtClean="0">
                <a:latin typeface="Times New Roman" pitchFamily="18" charset="0"/>
                <a:cs typeface="Times New Roman" pitchFamily="18" charset="0"/>
              </a:rPr>
              <a:t>- According functional group (   </a:t>
            </a:r>
            <a:r>
              <a:rPr lang="ar-IQ" sz="1400" b="1"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COOH and -NH</a:t>
            </a:r>
            <a:r>
              <a:rPr lang="en-US" sz="1400" b="1" baseline="-25000" dirty="0" smtClean="0">
                <a:latin typeface="Times New Roman" pitchFamily="18" charset="0"/>
                <a:cs typeface="Times New Roman" pitchFamily="18" charset="0"/>
              </a:rPr>
              <a:t>2</a:t>
            </a:r>
            <a:r>
              <a:rPr lang="en-US" sz="1400" b="1" dirty="0" smtClean="0">
                <a:latin typeface="Times New Roman" pitchFamily="18" charset="0"/>
                <a:cs typeface="Times New Roman" pitchFamily="18" charset="0"/>
              </a:rPr>
              <a:t>)</a:t>
            </a:r>
          </a:p>
          <a:p>
            <a:pPr lvl="1" algn="l" rtl="0">
              <a:lnSpc>
                <a:spcPct val="150000"/>
              </a:lnSpc>
            </a:pPr>
            <a:r>
              <a:rPr lang="en-US" sz="1400" b="1" dirty="0" smtClean="0">
                <a:latin typeface="Times New Roman" pitchFamily="18" charset="0"/>
                <a:cs typeface="Times New Roman" pitchFamily="18" charset="0"/>
              </a:rPr>
              <a:t>- According to charge and polarity of their side chain (R)</a:t>
            </a:r>
          </a:p>
          <a:p>
            <a:pPr lvl="0" algn="l" rtl="0">
              <a:lnSpc>
                <a:spcPct val="150000"/>
              </a:lnSpc>
            </a:pPr>
            <a:r>
              <a:rPr lang="en-US" sz="1400" b="1" dirty="0" smtClean="0">
                <a:latin typeface="Times New Roman" pitchFamily="18" charset="0"/>
                <a:cs typeface="Times New Roman" pitchFamily="18" charset="0"/>
              </a:rPr>
              <a:t>2. Nutritional classification</a:t>
            </a:r>
          </a:p>
          <a:p>
            <a:pPr algn="l" rtl="0">
              <a:lnSpc>
                <a:spcPct val="150000"/>
              </a:lnSpc>
            </a:pPr>
            <a:r>
              <a:rPr lang="en-US" sz="1400" b="1" dirty="0" smtClean="0">
                <a:latin typeface="Times New Roman" pitchFamily="18" charset="0"/>
                <a:cs typeface="Times New Roman" pitchFamily="18" charset="0"/>
              </a:rPr>
              <a:t>           A</a:t>
            </a:r>
            <a:r>
              <a:rPr lang="ar-IQ" sz="1400" b="1"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Essential amino acid               B</a:t>
            </a:r>
            <a:r>
              <a:rPr lang="ar-IQ" sz="1400" b="1"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Non essential amino acid </a:t>
            </a:r>
          </a:p>
          <a:p>
            <a:pPr lvl="0" algn="l" rtl="0">
              <a:lnSpc>
                <a:spcPct val="150000"/>
              </a:lnSpc>
            </a:pPr>
            <a:endParaRPr lang="en-US" sz="1400" b="1" dirty="0" smtClean="0">
              <a:latin typeface="Times New Roman" pitchFamily="18" charset="0"/>
              <a:cs typeface="Times New Roman" pitchFamily="18" charset="0"/>
            </a:endParaRPr>
          </a:p>
          <a:p>
            <a:pPr algn="l" rtl="0">
              <a:lnSpc>
                <a:spcPct val="150000"/>
              </a:lnSpc>
            </a:pPr>
            <a:r>
              <a:rPr lang="en-US" sz="1400" b="1" dirty="0" smtClean="0">
                <a:latin typeface="Times New Roman" pitchFamily="18" charset="0"/>
                <a:cs typeface="Times New Roman" pitchFamily="18" charset="0"/>
              </a:rPr>
              <a:t> </a:t>
            </a:r>
          </a:p>
          <a:p>
            <a:pPr algn="l" rtl="0"/>
            <a:endParaRPr lang="ar-IQ"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762000" y="533400"/>
            <a:ext cx="7924801" cy="5486400"/>
          </a:xfrm>
        </p:spPr>
        <p:txBody>
          <a:bodyPr/>
          <a:lstStyle/>
          <a:p>
            <a:pPr>
              <a:lnSpc>
                <a:spcPct val="150000"/>
              </a:lnSpc>
            </a:pPr>
            <a:r>
              <a:rPr lang="ro-RO" sz="2000" dirty="0" smtClean="0">
                <a:effectLst/>
                <a:latin typeface="Times New Roman" pitchFamily="18" charset="0"/>
                <a:cs typeface="Times New Roman" pitchFamily="18" charset="0"/>
              </a:rPr>
              <a:t>Classifications of amino acids:</a:t>
            </a:r>
            <a:endParaRPr lang="en-US" sz="2000" dirty="0" smtClean="0">
              <a:effectLst/>
              <a:latin typeface="Times New Roman" pitchFamily="18" charset="0"/>
              <a:cs typeface="Times New Roman" pitchFamily="18" charset="0"/>
            </a:endParaRPr>
          </a:p>
          <a:p>
            <a:pPr lvl="0">
              <a:lnSpc>
                <a:spcPct val="150000"/>
              </a:lnSpc>
            </a:pPr>
            <a:r>
              <a:rPr lang="en-US" sz="2000" dirty="0" smtClean="0">
                <a:effectLst/>
                <a:latin typeface="Times New Roman" pitchFamily="18" charset="0"/>
                <a:cs typeface="Times New Roman" pitchFamily="18" charset="0"/>
              </a:rPr>
              <a:t>1. Chemical classification</a:t>
            </a:r>
            <a:r>
              <a:rPr lang="ar-IQ" sz="2000" dirty="0" smtClean="0">
                <a:effectLst/>
                <a:latin typeface="Times New Roman" pitchFamily="18" charset="0"/>
                <a:cs typeface="Times New Roman" pitchFamily="18" charset="0"/>
              </a:rPr>
              <a:t>: </a:t>
            </a:r>
            <a:endParaRPr lang="en-US" sz="2000" dirty="0" smtClean="0">
              <a:effectLst/>
              <a:latin typeface="Times New Roman" pitchFamily="18" charset="0"/>
              <a:cs typeface="Times New Roman" pitchFamily="18" charset="0"/>
            </a:endParaRPr>
          </a:p>
          <a:p>
            <a:pPr lvl="1">
              <a:lnSpc>
                <a:spcPct val="150000"/>
              </a:lnSpc>
            </a:pPr>
            <a:r>
              <a:rPr lang="en-US" dirty="0" smtClean="0">
                <a:effectLst/>
                <a:latin typeface="Times New Roman" pitchFamily="18" charset="0"/>
                <a:cs typeface="Times New Roman" pitchFamily="18" charset="0"/>
              </a:rPr>
              <a:t>- According functional group (   </a:t>
            </a:r>
            <a:r>
              <a:rPr lang="ar-IQ" dirty="0" smtClean="0">
                <a:effectLst/>
                <a:latin typeface="Times New Roman" pitchFamily="18" charset="0"/>
                <a:cs typeface="Times New Roman" pitchFamily="18" charset="0"/>
              </a:rPr>
              <a:t> -</a:t>
            </a:r>
            <a:r>
              <a:rPr lang="en-US" dirty="0" smtClean="0">
                <a:effectLst/>
                <a:latin typeface="Times New Roman" pitchFamily="18" charset="0"/>
                <a:cs typeface="Times New Roman" pitchFamily="18" charset="0"/>
              </a:rPr>
              <a:t>COOH and -NH</a:t>
            </a:r>
            <a:r>
              <a:rPr lang="en-US" baseline="-25000" dirty="0" smtClean="0">
                <a:effectLst/>
                <a:latin typeface="Times New Roman" pitchFamily="18" charset="0"/>
                <a:cs typeface="Times New Roman" pitchFamily="18" charset="0"/>
              </a:rPr>
              <a:t>2</a:t>
            </a:r>
            <a:r>
              <a:rPr lang="en-US" dirty="0" smtClean="0">
                <a:effectLst/>
                <a:latin typeface="Times New Roman" pitchFamily="18" charset="0"/>
                <a:cs typeface="Times New Roman" pitchFamily="18" charset="0"/>
              </a:rPr>
              <a:t>)</a:t>
            </a:r>
          </a:p>
          <a:p>
            <a:pPr lvl="1">
              <a:lnSpc>
                <a:spcPct val="150000"/>
              </a:lnSpc>
            </a:pPr>
            <a:r>
              <a:rPr lang="en-US" dirty="0" smtClean="0">
                <a:effectLst/>
                <a:latin typeface="Times New Roman" pitchFamily="18" charset="0"/>
                <a:cs typeface="Times New Roman" pitchFamily="18" charset="0"/>
              </a:rPr>
              <a:t>- According to charge and polarity of their side chain (R)</a:t>
            </a:r>
          </a:p>
          <a:p>
            <a:pPr lvl="0">
              <a:lnSpc>
                <a:spcPct val="150000"/>
              </a:lnSpc>
            </a:pPr>
            <a:r>
              <a:rPr lang="en-US" sz="2000" dirty="0" smtClean="0">
                <a:effectLst/>
                <a:latin typeface="Times New Roman" pitchFamily="18" charset="0"/>
                <a:cs typeface="Times New Roman" pitchFamily="18" charset="0"/>
              </a:rPr>
              <a:t>2. Nutritional classification</a:t>
            </a:r>
          </a:p>
          <a:p>
            <a:pPr>
              <a:lnSpc>
                <a:spcPct val="150000"/>
              </a:lnSpc>
            </a:pPr>
            <a:r>
              <a:rPr lang="en-US" sz="2000" dirty="0" smtClean="0">
                <a:effectLst/>
                <a:latin typeface="Times New Roman" pitchFamily="18" charset="0"/>
                <a:cs typeface="Times New Roman" pitchFamily="18" charset="0"/>
              </a:rPr>
              <a:t>           A</a:t>
            </a:r>
            <a:r>
              <a:rPr lang="ar-IQ" sz="2000" dirty="0" smtClean="0">
                <a:effectLst/>
                <a:latin typeface="Times New Roman" pitchFamily="18" charset="0"/>
                <a:cs typeface="Times New Roman" pitchFamily="18" charset="0"/>
              </a:rPr>
              <a:t>- </a:t>
            </a:r>
            <a:r>
              <a:rPr lang="en-US" sz="2000" dirty="0" smtClean="0">
                <a:effectLst/>
                <a:latin typeface="Times New Roman" pitchFamily="18" charset="0"/>
                <a:cs typeface="Times New Roman" pitchFamily="18" charset="0"/>
              </a:rPr>
              <a:t>Essential amino acid               B</a:t>
            </a:r>
            <a:r>
              <a:rPr lang="ar-IQ" sz="2000" dirty="0" smtClean="0">
                <a:effectLst/>
                <a:latin typeface="Times New Roman" pitchFamily="18" charset="0"/>
                <a:cs typeface="Times New Roman" pitchFamily="18" charset="0"/>
              </a:rPr>
              <a:t>- </a:t>
            </a:r>
            <a:r>
              <a:rPr lang="en-US" sz="2000" dirty="0" smtClean="0">
                <a:effectLst/>
                <a:latin typeface="Times New Roman" pitchFamily="18" charset="0"/>
                <a:cs typeface="Times New Roman" pitchFamily="18" charset="0"/>
              </a:rPr>
              <a:t>Non essential amino acid </a:t>
            </a:r>
          </a:p>
          <a:p>
            <a:pPr lvl="0"/>
            <a:r>
              <a:rPr lang="en-US" sz="2000" dirty="0" smtClean="0">
                <a:effectLst/>
                <a:latin typeface="Times New Roman" pitchFamily="18" charset="0"/>
                <a:cs typeface="Times New Roman" pitchFamily="18" charset="0"/>
              </a:rPr>
              <a:t>3. Biological or metabolic classification </a:t>
            </a:r>
          </a:p>
          <a:p>
            <a:pPr lvl="1"/>
            <a:r>
              <a:rPr lang="en-US" dirty="0" smtClean="0">
                <a:effectLst/>
                <a:latin typeface="Times New Roman" pitchFamily="18" charset="0"/>
                <a:cs typeface="Times New Roman" pitchFamily="18" charset="0"/>
              </a:rPr>
              <a:t>- </a:t>
            </a:r>
            <a:r>
              <a:rPr lang="en-US" dirty="0" err="1" smtClean="0">
                <a:effectLst/>
                <a:latin typeface="Times New Roman" pitchFamily="18" charset="0"/>
                <a:cs typeface="Times New Roman" pitchFamily="18" charset="0"/>
              </a:rPr>
              <a:t>Glucogenic</a:t>
            </a:r>
            <a:r>
              <a:rPr lang="en-US" dirty="0" smtClean="0">
                <a:effectLst/>
                <a:latin typeface="Times New Roman" pitchFamily="18" charset="0"/>
                <a:cs typeface="Times New Roman" pitchFamily="18" charset="0"/>
              </a:rPr>
              <a:t> amino acids </a:t>
            </a:r>
          </a:p>
          <a:p>
            <a:pPr lvl="1"/>
            <a:r>
              <a:rPr lang="en-US" dirty="0" smtClean="0">
                <a:effectLst/>
                <a:latin typeface="Times New Roman" pitchFamily="18" charset="0"/>
                <a:cs typeface="Times New Roman" pitchFamily="18" charset="0"/>
              </a:rPr>
              <a:t>- </a:t>
            </a:r>
            <a:r>
              <a:rPr lang="en-US" dirty="0" err="1" smtClean="0">
                <a:effectLst/>
                <a:latin typeface="Times New Roman" pitchFamily="18" charset="0"/>
                <a:cs typeface="Times New Roman" pitchFamily="18" charset="0"/>
              </a:rPr>
              <a:t>Ketogenic</a:t>
            </a:r>
            <a:r>
              <a:rPr lang="en-US" dirty="0" smtClean="0">
                <a:effectLst/>
                <a:latin typeface="Times New Roman" pitchFamily="18" charset="0"/>
                <a:cs typeface="Times New Roman" pitchFamily="18" charset="0"/>
              </a:rPr>
              <a:t> amino acid </a:t>
            </a:r>
          </a:p>
          <a:p>
            <a:pPr lvl="1"/>
            <a:r>
              <a:rPr lang="en-US" dirty="0" smtClean="0">
                <a:effectLst/>
                <a:latin typeface="Times New Roman" pitchFamily="18" charset="0"/>
                <a:cs typeface="Times New Roman" pitchFamily="18" charset="0"/>
              </a:rPr>
              <a:t>- Both </a:t>
            </a:r>
            <a:r>
              <a:rPr lang="en-US" dirty="0" err="1" smtClean="0">
                <a:effectLst/>
                <a:latin typeface="Times New Roman" pitchFamily="18" charset="0"/>
                <a:cs typeface="Times New Roman" pitchFamily="18" charset="0"/>
              </a:rPr>
              <a:t>glucogenic</a:t>
            </a:r>
            <a:r>
              <a:rPr lang="en-US" dirty="0" smtClean="0">
                <a:effectLst/>
                <a:latin typeface="Times New Roman" pitchFamily="18" charset="0"/>
                <a:cs typeface="Times New Roman" pitchFamily="18" charset="0"/>
              </a:rPr>
              <a:t> and </a:t>
            </a:r>
            <a:r>
              <a:rPr lang="en-US" dirty="0" err="1" smtClean="0">
                <a:effectLst/>
                <a:latin typeface="Times New Roman" pitchFamily="18" charset="0"/>
                <a:cs typeface="Times New Roman" pitchFamily="18" charset="0"/>
              </a:rPr>
              <a:t>ketogenic</a:t>
            </a:r>
            <a:r>
              <a:rPr lang="en-US" dirty="0" smtClean="0">
                <a:effectLst/>
                <a:latin typeface="Times New Roman" pitchFamily="18" charset="0"/>
                <a:cs typeface="Times New Roman" pitchFamily="18" charset="0"/>
              </a:rPr>
              <a:t> amino acids </a:t>
            </a:r>
          </a:p>
          <a:p>
            <a:pPr>
              <a:lnSpc>
                <a:spcPct val="150000"/>
              </a:lnSpc>
            </a:pPr>
            <a:endParaRPr lang="en-US" sz="1400" dirty="0" smtClean="0">
              <a:latin typeface="Times New Roman" pitchFamily="18" charset="0"/>
              <a:cs typeface="Times New Roman" pitchFamily="18" charset="0"/>
            </a:endParaRPr>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609600" y="685800"/>
            <a:ext cx="7721600" cy="251460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609600" y="3505200"/>
            <a:ext cx="7924800" cy="2390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Rectangle 19"/>
          <p:cNvSpPr>
            <a:spLocks noChangeArrowheads="1"/>
          </p:cNvSpPr>
          <p:nvPr/>
        </p:nvSpPr>
        <p:spPr bwMode="auto">
          <a:xfrm>
            <a:off x="4648200" y="3733800"/>
            <a:ext cx="3886200" cy="120015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l" rtl="0" eaLnBrk="0" hangingPunct="0">
              <a:defRPr/>
            </a:pPr>
            <a:endParaRPr lang="ar-SA"/>
          </a:p>
        </p:txBody>
      </p:sp>
      <p:sp>
        <p:nvSpPr>
          <p:cNvPr id="24580" name="Rectangle 18"/>
          <p:cNvSpPr>
            <a:spLocks noChangeArrowheads="1"/>
          </p:cNvSpPr>
          <p:nvPr/>
        </p:nvSpPr>
        <p:spPr bwMode="auto">
          <a:xfrm>
            <a:off x="457200" y="3733800"/>
            <a:ext cx="3886200" cy="130016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l" rtl="0" eaLnBrk="0" hangingPunct="0">
              <a:defRPr/>
            </a:pPr>
            <a:endParaRPr lang="ar-SA"/>
          </a:p>
        </p:txBody>
      </p:sp>
      <p:sp>
        <p:nvSpPr>
          <p:cNvPr id="24581" name="Rectangle 17"/>
          <p:cNvSpPr>
            <a:spLocks noChangeArrowheads="1"/>
          </p:cNvSpPr>
          <p:nvPr/>
        </p:nvSpPr>
        <p:spPr bwMode="auto">
          <a:xfrm>
            <a:off x="4495800" y="1752600"/>
            <a:ext cx="4379913" cy="168116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l" rtl="0" eaLnBrk="0" hangingPunct="0">
              <a:defRPr/>
            </a:pPr>
            <a:endParaRPr lang="ar-SA"/>
          </a:p>
        </p:txBody>
      </p:sp>
      <p:sp>
        <p:nvSpPr>
          <p:cNvPr id="24582" name="Rectangle 16"/>
          <p:cNvSpPr>
            <a:spLocks noChangeArrowheads="1"/>
          </p:cNvSpPr>
          <p:nvPr/>
        </p:nvSpPr>
        <p:spPr bwMode="auto">
          <a:xfrm>
            <a:off x="381000" y="1600200"/>
            <a:ext cx="3886200" cy="1905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l" rtl="0" eaLnBrk="0" hangingPunct="0">
              <a:defRPr/>
            </a:pPr>
            <a:endParaRPr lang="ar-SA"/>
          </a:p>
        </p:txBody>
      </p:sp>
      <p:sp>
        <p:nvSpPr>
          <p:cNvPr id="51214" name="Rectangle 4"/>
          <p:cNvSpPr>
            <a:spLocks noGrp="1" noChangeArrowheads="1"/>
          </p:cNvSpPr>
          <p:nvPr>
            <p:ph type="title"/>
          </p:nvPr>
        </p:nvSpPr>
        <p:spPr>
          <a:xfrm>
            <a:off x="635000" y="381000"/>
            <a:ext cx="6299200" cy="1143000"/>
          </a:xfrm>
        </p:spPr>
        <p:txBody>
          <a:bodyPr/>
          <a:lstStyle/>
          <a:p>
            <a:pPr eaLnBrk="1" hangingPunct="1"/>
            <a:r>
              <a:rPr lang="en-US" altLang="en-US" sz="2000" dirty="0" smtClean="0">
                <a:effectLst/>
                <a:latin typeface="Times New Roman" pitchFamily="18" charset="0"/>
                <a:cs typeface="Times New Roman" pitchFamily="18" charset="0"/>
              </a:rPr>
              <a:t>Classification of amino acid at pH 6-7</a:t>
            </a:r>
          </a:p>
        </p:txBody>
      </p:sp>
      <p:sp>
        <p:nvSpPr>
          <p:cNvPr id="24584" name="Rectangle 7"/>
          <p:cNvSpPr>
            <a:spLocks noGrp="1" noChangeArrowheads="1"/>
          </p:cNvSpPr>
          <p:nvPr>
            <p:ph type="body" sz="half" idx="1"/>
          </p:nvPr>
        </p:nvSpPr>
        <p:spPr>
          <a:xfrm>
            <a:off x="457200" y="1676400"/>
            <a:ext cx="4038600" cy="2133600"/>
          </a:xfrm>
        </p:spPr>
        <p:txBody>
          <a:bodyPr/>
          <a:lstStyle/>
          <a:p>
            <a:pPr eaLnBrk="1" hangingPunct="1">
              <a:defRPr/>
            </a:pPr>
            <a:r>
              <a:rPr lang="en-US" sz="1800" b="1" dirty="0" smtClean="0">
                <a:effectLst/>
                <a:latin typeface="Times New Roman" pitchFamily="18" charset="0"/>
                <a:cs typeface="Times New Roman" pitchFamily="18" charset="0"/>
              </a:rPr>
              <a:t>Non Polar least soluble</a:t>
            </a:r>
          </a:p>
          <a:p>
            <a:pPr lvl="1" eaLnBrk="1" hangingPunct="1">
              <a:buNone/>
              <a:defRPr/>
            </a:pPr>
            <a:r>
              <a:rPr lang="en-US" sz="1800" b="1" dirty="0" smtClean="0">
                <a:effectLst/>
                <a:latin typeface="Times New Roman" pitchFamily="18" charset="0"/>
                <a:cs typeface="Times New Roman" pitchFamily="18" charset="0"/>
              </a:rPr>
              <a:t>R= H</a:t>
            </a:r>
            <a:r>
              <a:rPr lang="en-US" sz="1800" b="1" baseline="30000" dirty="0" smtClean="0">
                <a:effectLst/>
                <a:latin typeface="Times New Roman" pitchFamily="18" charset="0"/>
                <a:cs typeface="Times New Roman" pitchFamily="18" charset="0"/>
              </a:rPr>
              <a:t>+</a:t>
            </a:r>
            <a:r>
              <a:rPr lang="en-US" sz="1800" b="1" dirty="0" smtClean="0">
                <a:effectLst/>
                <a:latin typeface="Times New Roman" pitchFamily="18" charset="0"/>
                <a:cs typeface="Times New Roman" pitchFamily="18" charset="0"/>
              </a:rPr>
              <a:t>, CH</a:t>
            </a:r>
            <a:r>
              <a:rPr lang="en-US" sz="1800" b="1" baseline="-25000" dirty="0" smtClean="0">
                <a:effectLst/>
                <a:latin typeface="Times New Roman" pitchFamily="18" charset="0"/>
                <a:cs typeface="Times New Roman" pitchFamily="18" charset="0"/>
              </a:rPr>
              <a:t>3</a:t>
            </a:r>
            <a:r>
              <a:rPr lang="en-US" sz="1800" b="1" dirty="0" smtClean="0">
                <a:effectLst/>
                <a:latin typeface="Times New Roman" pitchFamily="18" charset="0"/>
                <a:cs typeface="Times New Roman" pitchFamily="18" charset="0"/>
              </a:rPr>
              <a:t>, alkyl, aromatic.</a:t>
            </a:r>
          </a:p>
          <a:p>
            <a:pPr lvl="1" eaLnBrk="1" hangingPunct="1">
              <a:buFontTx/>
              <a:buNone/>
              <a:defRPr/>
            </a:pPr>
            <a:r>
              <a:rPr lang="en-US" sz="1800" b="1" dirty="0" smtClean="0">
                <a:effectLst/>
                <a:latin typeface="Times New Roman" pitchFamily="18" charset="0"/>
                <a:cs typeface="Times New Roman" pitchFamily="18" charset="0"/>
              </a:rPr>
              <a:t>( 9 amino acids in this group)</a:t>
            </a:r>
          </a:p>
        </p:txBody>
      </p:sp>
      <p:sp>
        <p:nvSpPr>
          <p:cNvPr id="51216" name="Rectangle 9"/>
          <p:cNvSpPr>
            <a:spLocks noChangeArrowheads="1"/>
          </p:cNvSpPr>
          <p:nvPr/>
        </p:nvSpPr>
        <p:spPr bwMode="auto">
          <a:xfrm>
            <a:off x="4419600" y="1752600"/>
            <a:ext cx="4724400" cy="1649412"/>
          </a:xfrm>
          <a:prstGeom prst="rect">
            <a:avLst/>
          </a:prstGeom>
          <a:noFill/>
          <a:ln w="9525">
            <a:noFill/>
            <a:miter lim="800000"/>
            <a:headEnd/>
            <a:tailEnd/>
          </a:ln>
        </p:spPr>
        <p:txBody>
          <a:bodyPr/>
          <a:lstStyle/>
          <a:p>
            <a:pPr marL="342900" indent="-342900" algn="l" rtl="0" eaLnBrk="0" hangingPunct="0">
              <a:spcBef>
                <a:spcPct val="20000"/>
              </a:spcBef>
              <a:buFontTx/>
              <a:buChar char="•"/>
            </a:pPr>
            <a:r>
              <a:rPr lang="en-US" altLang="en-US" b="1" dirty="0">
                <a:latin typeface="Times New Roman" pitchFamily="18" charset="0"/>
                <a:cs typeface="Times New Roman" pitchFamily="18" charset="0"/>
              </a:rPr>
              <a:t>Polar Uncharged more soluble</a:t>
            </a:r>
          </a:p>
          <a:p>
            <a:pPr marL="742950" lvl="1" indent="-285750" algn="l" rtl="0" eaLnBrk="0" hangingPunct="0">
              <a:spcBef>
                <a:spcPct val="20000"/>
              </a:spcBef>
            </a:pPr>
            <a:r>
              <a:rPr lang="en-US" altLang="en-US" b="1" dirty="0" smtClean="0">
                <a:latin typeface="Times New Roman" pitchFamily="18" charset="0"/>
                <a:cs typeface="Times New Roman" pitchFamily="18" charset="0"/>
              </a:rPr>
              <a:t>R </a:t>
            </a:r>
            <a:r>
              <a:rPr lang="en-US" altLang="en-US" b="1" dirty="0">
                <a:latin typeface="Times New Roman" pitchFamily="18" charset="0"/>
                <a:cs typeface="Times New Roman" pitchFamily="18" charset="0"/>
              </a:rPr>
              <a:t>= –CH</a:t>
            </a:r>
            <a:r>
              <a:rPr lang="en-US" altLang="en-US" b="1" baseline="-25000" dirty="0">
                <a:latin typeface="Times New Roman" pitchFamily="18" charset="0"/>
                <a:cs typeface="Times New Roman" pitchFamily="18" charset="0"/>
              </a:rPr>
              <a:t>2</a:t>
            </a:r>
            <a:r>
              <a:rPr lang="en-US" altLang="en-US" b="1" dirty="0">
                <a:latin typeface="Times New Roman" pitchFamily="18" charset="0"/>
                <a:cs typeface="Times New Roman" pitchFamily="18" charset="0"/>
              </a:rPr>
              <a:t>OH, –CH</a:t>
            </a:r>
            <a:r>
              <a:rPr lang="en-US" altLang="en-US" b="1" baseline="-25000" dirty="0">
                <a:latin typeface="Times New Roman" pitchFamily="18" charset="0"/>
                <a:cs typeface="Times New Roman" pitchFamily="18" charset="0"/>
              </a:rPr>
              <a:t>2</a:t>
            </a:r>
            <a:r>
              <a:rPr lang="en-US" altLang="en-US" b="1" dirty="0">
                <a:latin typeface="Times New Roman" pitchFamily="18" charset="0"/>
                <a:cs typeface="Times New Roman" pitchFamily="18" charset="0"/>
              </a:rPr>
              <a:t>SH, C–NH</a:t>
            </a:r>
            <a:r>
              <a:rPr lang="en-US" altLang="en-US" b="1" baseline="-25000" dirty="0">
                <a:latin typeface="Times New Roman" pitchFamily="18" charset="0"/>
                <a:cs typeface="Times New Roman" pitchFamily="18" charset="0"/>
              </a:rPr>
              <a:t>2</a:t>
            </a:r>
            <a:r>
              <a:rPr lang="en-US" altLang="en-US" b="1" dirty="0" smtClean="0">
                <a:latin typeface="Times New Roman" pitchFamily="18" charset="0"/>
                <a:cs typeface="Times New Roman" pitchFamily="18" charset="0"/>
              </a:rPr>
              <a:t>,</a:t>
            </a:r>
          </a:p>
          <a:p>
            <a:pPr marL="342900" indent="-342900" algn="l" rtl="0" eaLnBrk="0" hangingPunct="0">
              <a:spcBef>
                <a:spcPct val="20000"/>
              </a:spcBef>
            </a:pPr>
            <a:r>
              <a:rPr lang="en-US" altLang="en-US" b="1" dirty="0" smtClean="0">
                <a:latin typeface="Times New Roman" pitchFamily="18" charset="0"/>
                <a:cs typeface="Times New Roman" pitchFamily="18" charset="0"/>
              </a:rPr>
              <a:t>	(polar groups with  hydroxyl–OH, </a:t>
            </a:r>
          </a:p>
          <a:p>
            <a:pPr marL="342900" indent="-342900" algn="l" rtl="0" eaLnBrk="0" hangingPunct="0">
              <a:spcBef>
                <a:spcPct val="20000"/>
              </a:spcBef>
            </a:pPr>
            <a:r>
              <a:rPr lang="en-US" altLang="en-US" b="1" dirty="0" smtClean="0">
                <a:latin typeface="Times New Roman" pitchFamily="18" charset="0"/>
                <a:cs typeface="Times New Roman" pitchFamily="18" charset="0"/>
              </a:rPr>
              <a:t>      sulfur -SH, Amide group)</a:t>
            </a:r>
          </a:p>
          <a:p>
            <a:pPr marL="342900" indent="-342900" algn="l" rtl="0" eaLnBrk="0" hangingPunct="0">
              <a:spcBef>
                <a:spcPct val="20000"/>
              </a:spcBef>
            </a:pPr>
            <a:r>
              <a:rPr lang="en-US" altLang="en-US" b="1" dirty="0" smtClean="0">
                <a:latin typeface="Times New Roman" pitchFamily="18" charset="0"/>
                <a:cs typeface="Times New Roman" pitchFamily="18" charset="0"/>
              </a:rPr>
              <a:t>       (6 amino acids in this group)</a:t>
            </a:r>
            <a:endParaRPr lang="en-US" altLang="en-US" b="1" dirty="0">
              <a:latin typeface="Times New Roman" pitchFamily="18" charset="0"/>
              <a:cs typeface="Times New Roman" pitchFamily="18" charset="0"/>
            </a:endParaRPr>
          </a:p>
        </p:txBody>
      </p:sp>
      <p:sp>
        <p:nvSpPr>
          <p:cNvPr id="51219" name="Rectangle 14"/>
          <p:cNvSpPr>
            <a:spLocks noChangeArrowheads="1"/>
          </p:cNvSpPr>
          <p:nvPr/>
        </p:nvSpPr>
        <p:spPr bwMode="auto">
          <a:xfrm>
            <a:off x="381000" y="3733800"/>
            <a:ext cx="4038600" cy="1204912"/>
          </a:xfrm>
          <a:prstGeom prst="rect">
            <a:avLst/>
          </a:prstGeom>
          <a:noFill/>
          <a:ln w="9525">
            <a:noFill/>
            <a:miter lim="800000"/>
            <a:headEnd/>
            <a:tailEnd/>
          </a:ln>
        </p:spPr>
        <p:txBody>
          <a:bodyPr/>
          <a:lstStyle/>
          <a:p>
            <a:pPr marL="342900" indent="-342900" algn="l" rtl="0" eaLnBrk="0" hangingPunct="0">
              <a:spcBef>
                <a:spcPct val="20000"/>
              </a:spcBef>
              <a:buFontTx/>
              <a:buChar char="•"/>
            </a:pPr>
            <a:r>
              <a:rPr lang="en-US" altLang="en-US" b="1" dirty="0">
                <a:latin typeface="Times New Roman" pitchFamily="18" charset="0"/>
                <a:cs typeface="Times New Roman" pitchFamily="18" charset="0"/>
              </a:rPr>
              <a:t>Acidic/ Polar:</a:t>
            </a:r>
          </a:p>
          <a:p>
            <a:pPr marL="742950" lvl="1" indent="-285750" algn="l" rtl="0" eaLnBrk="0" hangingPunct="0">
              <a:spcBef>
                <a:spcPct val="20000"/>
              </a:spcBef>
            </a:pPr>
            <a:r>
              <a:rPr lang="en-US" altLang="en-US" b="1" dirty="0">
                <a:latin typeface="Times New Roman" pitchFamily="18" charset="0"/>
                <a:cs typeface="Times New Roman" pitchFamily="18" charset="0"/>
              </a:rPr>
              <a:t>R= -COOH</a:t>
            </a:r>
          </a:p>
          <a:p>
            <a:pPr marL="742950" lvl="1" indent="-285750" algn="l" rtl="0" eaLnBrk="0" hangingPunct="0">
              <a:spcBef>
                <a:spcPct val="20000"/>
              </a:spcBef>
            </a:pPr>
            <a:r>
              <a:rPr lang="en-US" altLang="en-US" b="1" dirty="0">
                <a:latin typeface="Times New Roman" pitchFamily="18" charset="0"/>
                <a:cs typeface="Times New Roman" pitchFamily="18" charset="0"/>
              </a:rPr>
              <a:t>( 2 amino acids in this group</a:t>
            </a:r>
            <a:r>
              <a:rPr lang="en-US" altLang="en-US" sz="1600" b="1" dirty="0">
                <a:latin typeface="Times New Roman" pitchFamily="18" charset="0"/>
                <a:cs typeface="Times New Roman" pitchFamily="18" charset="0"/>
              </a:rPr>
              <a:t>)</a:t>
            </a:r>
          </a:p>
        </p:txBody>
      </p:sp>
      <p:sp>
        <p:nvSpPr>
          <p:cNvPr id="51220" name="Rectangle 15"/>
          <p:cNvSpPr>
            <a:spLocks noChangeArrowheads="1"/>
          </p:cNvSpPr>
          <p:nvPr/>
        </p:nvSpPr>
        <p:spPr bwMode="auto">
          <a:xfrm>
            <a:off x="4648200" y="3810000"/>
            <a:ext cx="3962400" cy="1033462"/>
          </a:xfrm>
          <a:prstGeom prst="rect">
            <a:avLst/>
          </a:prstGeom>
          <a:noFill/>
          <a:ln w="9525">
            <a:noFill/>
            <a:miter lim="800000"/>
            <a:headEnd/>
            <a:tailEnd/>
          </a:ln>
        </p:spPr>
        <p:txBody>
          <a:bodyPr/>
          <a:lstStyle/>
          <a:p>
            <a:pPr marL="342900" indent="-342900" algn="l" rtl="0" eaLnBrk="0" hangingPunct="0">
              <a:spcBef>
                <a:spcPct val="20000"/>
              </a:spcBef>
              <a:buFontTx/>
              <a:buChar char="•"/>
            </a:pPr>
            <a:r>
              <a:rPr lang="en-US" altLang="en-US" b="1" dirty="0">
                <a:latin typeface="Times New Roman" pitchFamily="18" charset="0"/>
                <a:cs typeface="Times New Roman" pitchFamily="18" charset="0"/>
              </a:rPr>
              <a:t>Basic/ Polar:</a:t>
            </a:r>
          </a:p>
          <a:p>
            <a:pPr marL="742950" lvl="1" indent="-285750" algn="l" rtl="0" eaLnBrk="0" hangingPunct="0">
              <a:spcBef>
                <a:spcPct val="20000"/>
              </a:spcBef>
            </a:pPr>
            <a:r>
              <a:rPr lang="en-US" altLang="en-US" b="1" dirty="0">
                <a:latin typeface="Times New Roman" pitchFamily="18" charset="0"/>
                <a:cs typeface="Times New Roman" pitchFamily="18" charset="0"/>
              </a:rPr>
              <a:t>R= -NH</a:t>
            </a:r>
            <a:r>
              <a:rPr lang="en-US" altLang="en-US" b="1" baseline="-25000" dirty="0">
                <a:latin typeface="Times New Roman" pitchFamily="18" charset="0"/>
                <a:cs typeface="Times New Roman" pitchFamily="18" charset="0"/>
              </a:rPr>
              <a:t>2</a:t>
            </a:r>
          </a:p>
          <a:p>
            <a:pPr marL="742950" lvl="1" indent="-285750" algn="l" rtl="0" eaLnBrk="0" hangingPunct="0">
              <a:spcBef>
                <a:spcPct val="20000"/>
              </a:spcBef>
            </a:pPr>
            <a:r>
              <a:rPr lang="en-US" altLang="en-US" b="1" dirty="0">
                <a:latin typeface="Times New Roman" pitchFamily="18" charset="0"/>
                <a:cs typeface="Times New Roman" pitchFamily="18" charset="0"/>
              </a:rPr>
              <a:t>( 3 amino acids in this group)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Grp="1" noChangeArrowheads="1"/>
          </p:cNvSpPr>
          <p:nvPr>
            <p:ph type="title"/>
          </p:nvPr>
        </p:nvSpPr>
        <p:spPr bwMode="auto">
          <a:xfrm>
            <a:off x="457200" y="457200"/>
            <a:ext cx="8385175" cy="1431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
                <a:schemeClr val="hlink"/>
              </a:buClr>
              <a:buSzTx/>
              <a:buFont typeface="Wingdings" pitchFamily="2" charset="2"/>
              <a:buNone/>
              <a:tabLst/>
              <a:defRPr/>
            </a:pPr>
            <a:r>
              <a:rPr kumimoji="0" lang="en-US" sz="1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Polar Side Chains</a:t>
            </a:r>
            <a:endParaRPr kumimoji="0" lang="en-US" altLang="en-US" sz="1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sz="1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These are more soluble in water than the Non polar( Hydrophilic).</a:t>
            </a:r>
          </a:p>
          <a:p>
            <a:pPr marL="342900" marR="0" lvl="0" indent="-342900" algn="just"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sz="1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have an uneven distribution of electrons, such as acids and bases.</a:t>
            </a:r>
          </a:p>
          <a:p>
            <a:pPr marL="342900" marR="0" lvl="0" indent="-342900" algn="just" defTabSz="914400" rtl="0" eaLnBrk="0" fontAlgn="base" latinLnBrk="0" hangingPunct="0">
              <a:lnSpc>
                <a:spcPct val="100000"/>
              </a:lnSpc>
              <a:spcBef>
                <a:spcPct val="20000"/>
              </a:spcBef>
              <a:spcAft>
                <a:spcPct val="0"/>
              </a:spcAft>
              <a:buClr>
                <a:schemeClr val="hlink"/>
              </a:buClr>
              <a:buSzTx/>
              <a:buFont typeface="Wingdings" pitchFamily="2" charset="2"/>
              <a:buChar char="§"/>
              <a:tabLst/>
              <a:defRPr/>
            </a:pPr>
            <a:r>
              <a:rPr kumimoji="0" lang="en-US" altLang="en-US" sz="1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Side chains which have various functional groups such as Sulfur, amides, alcohols will impart a more polar character to the amino acid. </a:t>
            </a:r>
          </a:p>
        </p:txBody>
      </p:sp>
      <p:sp>
        <p:nvSpPr>
          <p:cNvPr id="7" name="Rectangle 6"/>
          <p:cNvSpPr/>
          <p:nvPr/>
        </p:nvSpPr>
        <p:spPr>
          <a:xfrm>
            <a:off x="609600" y="2819400"/>
            <a:ext cx="7975600" cy="2400657"/>
          </a:xfrm>
          <a:prstGeom prst="rect">
            <a:avLst/>
          </a:prstGeom>
        </p:spPr>
        <p:txBody>
          <a:bodyPr wrap="square">
            <a:spAutoFit/>
          </a:bodyPr>
          <a:lstStyle/>
          <a:p>
            <a:pPr algn="l" rtl="0" eaLnBrk="0" hangingPunct="0">
              <a:defRPr/>
            </a:pPr>
            <a:r>
              <a:rPr lang="en-US" b="1" dirty="0" smtClean="0">
                <a:latin typeface="Times New Roman" pitchFamily="18" charset="0"/>
                <a:cs typeface="Times New Roman" pitchFamily="18" charset="0"/>
              </a:rPr>
              <a:t>Polar Uncharged Side Chains (</a:t>
            </a:r>
            <a:r>
              <a:rPr lang="en-US" b="1" dirty="0" err="1" smtClean="0">
                <a:latin typeface="Times New Roman" pitchFamily="18" charset="0"/>
                <a:cs typeface="Times New Roman" pitchFamily="18" charset="0"/>
              </a:rPr>
              <a:t>Hydrophylic</a:t>
            </a:r>
            <a:r>
              <a:rPr lang="en-US" b="1" dirty="0" smtClean="0">
                <a:latin typeface="Times New Roman" pitchFamily="18" charset="0"/>
                <a:cs typeface="Times New Roman" pitchFamily="18" charset="0"/>
              </a:rPr>
              <a:t>)</a:t>
            </a:r>
          </a:p>
          <a:p>
            <a:pPr algn="l" rtl="0" eaLnBrk="0" hangingPunct="0">
              <a:defRPr/>
            </a:pPr>
            <a:r>
              <a:rPr lang="en-US" b="1" dirty="0" smtClean="0">
                <a:latin typeface="Times New Roman" pitchFamily="18" charset="0"/>
                <a:cs typeface="Times New Roman" pitchFamily="18" charset="0"/>
              </a:rPr>
              <a:t>These </a:t>
            </a:r>
            <a:r>
              <a:rPr lang="en-US" b="1" dirty="0">
                <a:latin typeface="Times New Roman" pitchFamily="18" charset="0"/>
                <a:cs typeface="Times New Roman" pitchFamily="18" charset="0"/>
              </a:rPr>
              <a:t>A.A. have zero net charge at neutral </a:t>
            </a:r>
            <a:r>
              <a:rPr lang="en-US" b="1" dirty="0" err="1">
                <a:latin typeface="Times New Roman" pitchFamily="18" charset="0"/>
                <a:cs typeface="Times New Roman" pitchFamily="18" charset="0"/>
              </a:rPr>
              <a:t>pH.</a:t>
            </a:r>
            <a:r>
              <a:rPr lang="en-US" b="1" dirty="0">
                <a:latin typeface="Times New Roman" pitchFamily="18" charset="0"/>
                <a:cs typeface="Times New Roman" pitchFamily="18" charset="0"/>
              </a:rPr>
              <a:t> </a:t>
            </a:r>
          </a:p>
          <a:p>
            <a:pPr marL="457200" indent="-457200" algn="l" rtl="0" eaLnBrk="0" hangingPunct="0">
              <a:defRPr/>
            </a:pPr>
            <a:r>
              <a:rPr lang="en-US" b="1" dirty="0" smtClean="0">
                <a:latin typeface="Times New Roman" pitchFamily="18" charset="0"/>
                <a:cs typeface="Times New Roman" pitchFamily="18" charset="0"/>
              </a:rPr>
              <a:t>1. Ser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Thr</a:t>
            </a:r>
            <a:r>
              <a:rPr lang="en-US" b="1" dirty="0">
                <a:latin typeface="Times New Roman" pitchFamily="18" charset="0"/>
                <a:cs typeface="Times New Roman" pitchFamily="18" charset="0"/>
              </a:rPr>
              <a:t>, Tyr </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hydroxyl group </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hydrogen bond.</a:t>
            </a:r>
          </a:p>
          <a:p>
            <a:pPr marL="457200" indent="-457200" algn="l" rtl="0" eaLnBrk="0" hangingPunct="0">
              <a:defRPr/>
            </a:pPr>
            <a:r>
              <a:rPr lang="en-US" b="1" dirty="0">
                <a:latin typeface="Times New Roman" pitchFamily="18" charset="0"/>
                <a:cs typeface="Times New Roman" pitchFamily="18" charset="0"/>
              </a:rPr>
              <a:t>2.  ASP, </a:t>
            </a:r>
            <a:r>
              <a:rPr lang="en-US" b="1" dirty="0" err="1">
                <a:latin typeface="Times New Roman" pitchFamily="18" charset="0"/>
                <a:cs typeface="Times New Roman" pitchFamily="18" charset="0"/>
              </a:rPr>
              <a:t>Glu</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Carbonyl group , amide </a:t>
            </a:r>
            <a:r>
              <a:rPr lang="en-US" b="1" dirty="0" smtClean="0">
                <a:latin typeface="Times New Roman" pitchFamily="18" charset="0"/>
                <a:cs typeface="Times New Roman" pitchFamily="18" charset="0"/>
              </a:rPr>
              <a:t>group……… hydrogen </a:t>
            </a:r>
            <a:r>
              <a:rPr lang="en-US" b="1" dirty="0">
                <a:latin typeface="Times New Roman" pitchFamily="18" charset="0"/>
                <a:cs typeface="Times New Roman" pitchFamily="18" charset="0"/>
              </a:rPr>
              <a:t>bond.</a:t>
            </a:r>
          </a:p>
          <a:p>
            <a:pPr marL="457200" indent="-457200" algn="l" rtl="0" eaLnBrk="0" hangingPunct="0">
              <a:defRPr/>
            </a:pPr>
            <a:r>
              <a:rPr lang="en-US" b="1" dirty="0">
                <a:latin typeface="Times New Roman" pitchFamily="18" charset="0"/>
                <a:cs typeface="Times New Roman" pitchFamily="18" charset="0"/>
              </a:rPr>
              <a:t>3. </a:t>
            </a:r>
            <a:r>
              <a:rPr lang="en-US" b="1" dirty="0" err="1">
                <a:latin typeface="Times New Roman" pitchFamily="18" charset="0"/>
                <a:cs typeface="Times New Roman" pitchFamily="18" charset="0"/>
              </a:rPr>
              <a:t>Cys</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Sulfhydryl</a:t>
            </a:r>
            <a:r>
              <a:rPr lang="en-US" b="1" dirty="0">
                <a:latin typeface="Times New Roman" pitchFamily="18" charset="0"/>
                <a:cs typeface="Times New Roman" pitchFamily="18" charset="0"/>
              </a:rPr>
              <a:t> group(-SH</a:t>
            </a:r>
            <a:r>
              <a:rPr lang="en-US" b="1" dirty="0" smtClean="0">
                <a:latin typeface="Times New Roman" pitchFamily="18" charset="0"/>
                <a:cs typeface="Times New Roman" pitchFamily="18" charset="0"/>
              </a:rPr>
              <a:t>) ………….. </a:t>
            </a:r>
            <a:r>
              <a:rPr lang="en-US" b="1" dirty="0">
                <a:latin typeface="Times New Roman" pitchFamily="18" charset="0"/>
                <a:cs typeface="Times New Roman" pitchFamily="18" charset="0"/>
              </a:rPr>
              <a:t>disulfide bond.</a:t>
            </a:r>
          </a:p>
          <a:p>
            <a:pPr marL="457200" indent="-457200" algn="l" rtl="0" eaLnBrk="0" hangingPunct="0">
              <a:defRPr/>
            </a:pPr>
            <a:endParaRPr lang="en-US" dirty="0">
              <a:latin typeface="Times New Roman" pitchFamily="18" charset="0"/>
              <a:cs typeface="Times New Roman" pitchFamily="18" charset="0"/>
            </a:endParaRPr>
          </a:p>
          <a:p>
            <a:pPr marL="457200" indent="-457200" algn="l" rtl="0" eaLnBrk="0" hangingPunct="0">
              <a:defRPr/>
            </a:pPr>
            <a:r>
              <a:rPr lang="en-US" b="1" dirty="0" smtClean="0">
                <a:latin typeface="Times New Roman" pitchFamily="18" charset="0"/>
                <a:cs typeface="Times New Roman" pitchFamily="18" charset="0"/>
              </a:rPr>
              <a:t>Polar Uncharged Side Chains (</a:t>
            </a:r>
            <a:r>
              <a:rPr lang="en-US" b="1" dirty="0" err="1" smtClean="0">
                <a:latin typeface="Times New Roman" pitchFamily="18" charset="0"/>
                <a:cs typeface="Times New Roman" pitchFamily="18" charset="0"/>
              </a:rPr>
              <a:t>Hydrophylic</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a:p>
            <a:pPr marL="457200" indent="-457200" algn="l" rtl="0" eaLnBrk="0" hangingPunct="0">
              <a:buFont typeface="+mj-lt"/>
              <a:buAutoNum type="arabicPeriod"/>
              <a:defRPr/>
            </a:pPr>
            <a:endParaRPr lang="en-US" sz="2400" dirty="0">
              <a:latin typeface="Comic Sans MS" pitchFamily="66" charset="0"/>
              <a:cs typeface="+mn-cs"/>
            </a:endParaRPr>
          </a:p>
        </p:txBody>
      </p:sp>
    </p:spTree>
  </p:cSld>
  <p:clrMapOvr>
    <a:masterClrMapping/>
  </p:clrMapOvr>
</p:sld>
</file>

<file path=ppt/theme/theme1.xml><?xml version="1.0" encoding="utf-8"?>
<a:theme xmlns:a="http://schemas.openxmlformats.org/drawingml/2006/main" name="Glass Layers">
  <a:themeElements>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6888</TotalTime>
  <Words>857</Words>
  <Application>Microsoft Office PowerPoint</Application>
  <PresentationFormat>On-screen Show (4:3)</PresentationFormat>
  <Paragraphs>166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Glass Layers</vt:lpstr>
      <vt:lpstr>Slide 1</vt:lpstr>
      <vt:lpstr>20 amino acids are divided into two groups:  1- proteogenic, or proteinogenic amino acids(normally components of proteins) 2. nonproteogenic  or  nonproteinogenic amino acids (not components of proteins)   Functions of amino acids         - Structural Function        - Peptides, proteins (enzymes, plasma and tissue proteins)        - Hormones .       - Histamine is the mediator of allergic reactions.       - Neurotransmitters (glycine , glutamate)        - Health and growth From where Amino acid come ?             - present in body/cells)             - Foods             - Synthesized from other metabolic compounds inside the body             - Degradation of proteins inside the cell</vt:lpstr>
      <vt:lpstr>Slide 3</vt:lpstr>
      <vt:lpstr>Slide 4</vt:lpstr>
      <vt:lpstr>Amino Acids Abbreviations</vt:lpstr>
      <vt:lpstr>Slide 6</vt:lpstr>
      <vt:lpstr>Slide 7</vt:lpstr>
      <vt:lpstr>Classification of amino acid at pH 6-7</vt:lpstr>
      <vt:lpstr>Polar Side Chains These are more soluble in water than the Non polar( Hydrophilic).  have an uneven distribution of electrons, such as acids and bases. Side chains which have various functional groups such as Sulfur, amides, alcohols will impart a more polar character to the amino acid. </vt:lpstr>
      <vt:lpstr>Slide 10</vt:lpstr>
      <vt:lpstr>Slide 11</vt:lpstr>
      <vt:lpstr>Slide 12</vt:lpstr>
      <vt:lpstr>Other Classifications of amino acids</vt:lpstr>
      <vt:lpstr>Non-Essential AA in Humans</vt:lpstr>
      <vt:lpstr>Slide 15</vt:lpstr>
    </vt:vector>
  </TitlesOfParts>
  <Company>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Biochemistry</dc:title>
  <dc:creator>Doug Ryan</dc:creator>
  <cp:lastModifiedBy>مركز المدار</cp:lastModifiedBy>
  <cp:revision>280</cp:revision>
  <dcterms:created xsi:type="dcterms:W3CDTF">2003-07-25T01:58:30Z</dcterms:created>
  <dcterms:modified xsi:type="dcterms:W3CDTF">2019-04-18T05:42:01Z</dcterms:modified>
</cp:coreProperties>
</file>